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 id="2147483652" r:id="rId2"/>
    <p:sldMasterId id="2147483664" r:id="rId3"/>
  </p:sldMasterIdLst>
  <p:notesMasterIdLst>
    <p:notesMasterId r:id="rId58"/>
  </p:notesMasterIdLst>
  <p:sldIdLst>
    <p:sldId id="356" r:id="rId4"/>
    <p:sldId id="502" r:id="rId5"/>
    <p:sldId id="341" r:id="rId6"/>
    <p:sldId id="509" r:id="rId7"/>
    <p:sldId id="342" r:id="rId8"/>
    <p:sldId id="504" r:id="rId9"/>
    <p:sldId id="344" r:id="rId10"/>
    <p:sldId id="543" r:id="rId11"/>
    <p:sldId id="343" r:id="rId12"/>
    <p:sldId id="503" r:id="rId13"/>
    <p:sldId id="337" r:id="rId14"/>
    <p:sldId id="330" r:id="rId15"/>
    <p:sldId id="332" r:id="rId16"/>
    <p:sldId id="508" r:id="rId17"/>
    <p:sldId id="510" r:id="rId18"/>
    <p:sldId id="338" r:id="rId19"/>
    <p:sldId id="260" r:id="rId20"/>
    <p:sldId id="513" r:id="rId21"/>
    <p:sldId id="258" r:id="rId22"/>
    <p:sldId id="512" r:id="rId23"/>
    <p:sldId id="358" r:id="rId24"/>
    <p:sldId id="514" r:id="rId25"/>
    <p:sldId id="368" r:id="rId26"/>
    <p:sldId id="516" r:id="rId27"/>
    <p:sldId id="365" r:id="rId28"/>
    <p:sldId id="517" r:id="rId29"/>
    <p:sldId id="326" r:id="rId30"/>
    <p:sldId id="518" r:id="rId31"/>
    <p:sldId id="324" r:id="rId32"/>
    <p:sldId id="366" r:id="rId33"/>
    <p:sldId id="520" r:id="rId34"/>
    <p:sldId id="367" r:id="rId35"/>
    <p:sldId id="373" r:id="rId36"/>
    <p:sldId id="371" r:id="rId37"/>
    <p:sldId id="524" r:id="rId38"/>
    <p:sldId id="527" r:id="rId39"/>
    <p:sldId id="534" r:id="rId40"/>
    <p:sldId id="529" r:id="rId41"/>
    <p:sldId id="526" r:id="rId42"/>
    <p:sldId id="528" r:id="rId43"/>
    <p:sldId id="374" r:id="rId44"/>
    <p:sldId id="532" r:id="rId45"/>
    <p:sldId id="372" r:id="rId46"/>
    <p:sldId id="299" r:id="rId47"/>
    <p:sldId id="537" r:id="rId48"/>
    <p:sldId id="536" r:id="rId49"/>
    <p:sldId id="530" r:id="rId50"/>
    <p:sldId id="531" r:id="rId51"/>
    <p:sldId id="377" r:id="rId52"/>
    <p:sldId id="542" r:id="rId53"/>
    <p:sldId id="539" r:id="rId54"/>
    <p:sldId id="379" r:id="rId55"/>
    <p:sldId id="540" r:id="rId56"/>
    <p:sldId id="541" r:id="rId57"/>
  </p:sldIdLst>
  <p:sldSz cx="9144000" cy="6858000" type="screen4x3"/>
  <p:notesSz cx="6858000" cy="9144000"/>
  <p:embeddedFontLst>
    <p:embeddedFont>
      <p:font typeface="ＭＳ Ｐゴシック" panose="020B0600070205080204" pitchFamily="34" charset="-128"/>
      <p:regular r:id="rId59"/>
    </p:embeddedFont>
    <p:embeddedFont>
      <p:font typeface="Aharoni" panose="02010803020104030203" pitchFamily="2" charset="-79"/>
      <p:bold r:id="rId60"/>
    </p:embeddedFont>
    <p:embeddedFont>
      <p:font typeface="Segoe UI Black" panose="020B0A02040204020203" pitchFamily="34" charset="0"/>
      <p:bold r:id="rId61"/>
      <p:boldItalic r:id="rId62"/>
    </p:embeddedFont>
    <p:embeddedFont>
      <p:font typeface="Source Sans Pro" panose="020B0503030403020204" pitchFamily="34" charset="0"/>
      <p:regular r:id="rId63"/>
      <p:bold r:id="rId64"/>
      <p:italic r:id="rId65"/>
      <p:boldItalic r:id="rId66"/>
    </p:embeddedFont>
    <p:embeddedFont>
      <p:font typeface="Tahoma" panose="020B0604030504040204" pitchFamily="34" charset="0"/>
      <p:regular r:id="rId67"/>
      <p:bold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6" roundtripDataSignature="AMtx7mh8Q7lTJDhUjazVgltyL8k9y9qYq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717ACD-77F1-4128-BA47-B16207211628}">
  <a:tblStyle styleId="{4B717ACD-77F1-4128-BA47-B16207211628}"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117" autoAdjust="0"/>
  </p:normalViewPr>
  <p:slideViewPr>
    <p:cSldViewPr snapToGrid="0">
      <p:cViewPr varScale="1">
        <p:scale>
          <a:sx n="62" d="100"/>
          <a:sy n="62" d="100"/>
        </p:scale>
        <p:origin x="1400" y="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5.fntdata"/><Relationship Id="rId68"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66" Type="http://schemas.openxmlformats.org/officeDocument/2006/relationships/font" Target="fonts/font8.fntdata"/><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3.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6.fntdata"/><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2.fntdata"/><Relationship Id="rId65" Type="http://schemas.openxmlformats.org/officeDocument/2006/relationships/font" Target="fonts/font7.fntdata"/><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customschemas.google.com/relationships/presentationmetadata" Target="metadata"/><Relationship Id="rId7"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0B0754E4-CC61-CAB8-50B8-605650972FB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5CDBE8A6-4359-5D06-E317-2EDC26F3C25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E" altLang="en-US"/>
          </a:p>
        </p:txBody>
      </p:sp>
      <p:sp>
        <p:nvSpPr>
          <p:cNvPr id="8196" name="Slide Number Placeholder 3">
            <a:extLst>
              <a:ext uri="{FF2B5EF4-FFF2-40B4-BE49-F238E27FC236}">
                <a16:creationId xmlns:a16="http://schemas.microsoft.com/office/drawing/2014/main" id="{BD5E315D-A32F-B2C4-00B2-913D9D735B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0816655-8A4B-4F0C-9526-B4B15D7D037F}" type="slidenum">
              <a:rPr lang="en-IE" altLang="en-US" smtClean="0">
                <a:latin typeface="Arial" panose="020B0604020202020204" pitchFamily="34" charset="0"/>
              </a:rPr>
              <a:pPr>
                <a:spcBef>
                  <a:spcPct val="0"/>
                </a:spcBef>
              </a:pPr>
              <a:t>2</a:t>
            </a:fld>
            <a:endParaRPr lang="en-IE"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https://www.ipcc.ch/report/ar6/wg2/</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E" sz="1200" b="0" i="0" u="none" strike="noStrike" cap="none" smtClean="0">
                <a:solidFill>
                  <a:schemeClr val="dk1"/>
                </a:solidFill>
                <a:latin typeface="Calibri"/>
                <a:ea typeface="Calibri"/>
                <a:cs typeface="Calibri"/>
                <a:sym typeface="Calibri"/>
              </a:rPr>
              <a:t>30</a:t>
            </a:fld>
            <a:endParaRPr lang="en-I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7783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82F2A-7EC6-DDAA-C9D3-DEE7BD9314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6CD73C-FD6F-917C-663A-6548D25D54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8F7289-AE62-B576-8F47-9EA1698534B4}"/>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F6DEF194-017F-1860-CB38-D3BD731855C8}"/>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E" sz="1200" b="0" i="0" u="none" strike="noStrike" cap="none" smtClean="0">
                <a:solidFill>
                  <a:schemeClr val="dk1"/>
                </a:solidFill>
                <a:latin typeface="Calibri"/>
                <a:ea typeface="Calibri"/>
                <a:cs typeface="Calibri"/>
                <a:sym typeface="Calibri"/>
              </a:rPr>
              <a:t>33</a:t>
            </a:fld>
            <a:endParaRPr lang="en-I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42505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558C4F1B-98A2-B9E1-0FD8-A104978C7F3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a:extLst>
              <a:ext uri="{FF2B5EF4-FFF2-40B4-BE49-F238E27FC236}">
                <a16:creationId xmlns:a16="http://schemas.microsoft.com/office/drawing/2014/main" id="{62B631BA-9AB1-AF92-8E97-8106CCA9B78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altLang="en-US" dirty="0"/>
              <a:t>D. Johnson </a:t>
            </a:r>
            <a:r>
              <a:rPr lang="en-IE" altLang="en-US" i="1" dirty="0"/>
              <a:t>Computer Ethics </a:t>
            </a:r>
            <a:r>
              <a:rPr lang="en-IE" altLang="en-US" dirty="0"/>
              <a:t>(2005)</a:t>
            </a:r>
          </a:p>
        </p:txBody>
      </p:sp>
      <p:sp>
        <p:nvSpPr>
          <p:cNvPr id="35844" name="Slide Number Placeholder 3">
            <a:extLst>
              <a:ext uri="{FF2B5EF4-FFF2-40B4-BE49-F238E27FC236}">
                <a16:creationId xmlns:a16="http://schemas.microsoft.com/office/drawing/2014/main" id="{9E8AC71F-EBF1-93E0-DE4C-28E1BF9BFF7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20CD6D-18C5-4BBE-931D-2F8058306904}" type="slidenum">
              <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C83F7-3BB9-BA9D-4391-FBEA544045E2}"/>
            </a:ext>
          </a:extLst>
        </p:cNvPr>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300DBBDB-AFD3-440C-0FE8-C20B9403289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a:extLst>
              <a:ext uri="{FF2B5EF4-FFF2-40B4-BE49-F238E27FC236}">
                <a16:creationId xmlns:a16="http://schemas.microsoft.com/office/drawing/2014/main" id="{C5627141-7C1E-B452-7C6F-8F6C6FA000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E" altLang="en-US"/>
          </a:p>
        </p:txBody>
      </p:sp>
      <p:sp>
        <p:nvSpPr>
          <p:cNvPr id="35844" name="Slide Number Placeholder 3">
            <a:extLst>
              <a:ext uri="{FF2B5EF4-FFF2-40B4-BE49-F238E27FC236}">
                <a16:creationId xmlns:a16="http://schemas.microsoft.com/office/drawing/2014/main" id="{D4BB407A-D00E-6833-50DB-5CFFEED037C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20CD6D-18C5-4BBE-931D-2F8058306904}" type="slidenum">
              <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19630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F7AC4-CA6E-EC09-385B-6639E8CD60BB}"/>
            </a:ext>
          </a:extLst>
        </p:cNvPr>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B2839FCF-BA28-E67F-7BC2-0E7605D9008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1CDB7224-29B5-6C55-00FF-922D965017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E" altLang="en-US" dirty="0"/>
          </a:p>
        </p:txBody>
      </p:sp>
      <p:sp>
        <p:nvSpPr>
          <p:cNvPr id="37892" name="Slide Number Placeholder 3">
            <a:extLst>
              <a:ext uri="{FF2B5EF4-FFF2-40B4-BE49-F238E27FC236}">
                <a16:creationId xmlns:a16="http://schemas.microsoft.com/office/drawing/2014/main" id="{B785068D-1BDC-DB6A-6C8E-2F80C52657D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C982A2-6560-4B37-BC4F-B834E42299DC}" type="slidenum">
              <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89261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9E6B-96CF-0A2E-94AC-51D52C8D7C5B}"/>
            </a:ext>
          </a:extLst>
        </p:cNvPr>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F2B30C4A-6B4D-B48A-CA0F-D6FA4245364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C3B0EC6F-05FB-9DAB-7AA1-0B6657283E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E" altLang="en-US" dirty="0"/>
          </a:p>
        </p:txBody>
      </p:sp>
      <p:sp>
        <p:nvSpPr>
          <p:cNvPr id="37892" name="Slide Number Placeholder 3">
            <a:extLst>
              <a:ext uri="{FF2B5EF4-FFF2-40B4-BE49-F238E27FC236}">
                <a16:creationId xmlns:a16="http://schemas.microsoft.com/office/drawing/2014/main" id="{55AAB17A-C36E-9A76-819E-3CD5DFBD91F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C982A2-6560-4B37-BC4F-B834E42299DC}" type="slidenum">
              <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51614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78ABC-F8D7-39FD-8385-83FDFDA4CA18}"/>
            </a:ext>
          </a:extLst>
        </p:cNvPr>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EA73A3B0-95CA-9AB0-F59A-011FD71CA3E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FBAF0CE7-B796-96AC-67B8-BF43A20D7A6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altLang="en-US" dirty="0"/>
              <a:t>Mill, J. S. On Liberty (1974) pages 115-117</a:t>
            </a:r>
          </a:p>
          <a:p>
            <a:pPr eaLnBrk="1" hangingPunct="1">
              <a:spcBef>
                <a:spcPct val="0"/>
              </a:spcBef>
            </a:pPr>
            <a:endParaRPr lang="en-IE" altLang="en-US" dirty="0"/>
          </a:p>
        </p:txBody>
      </p:sp>
      <p:sp>
        <p:nvSpPr>
          <p:cNvPr id="37892" name="Slide Number Placeholder 3">
            <a:extLst>
              <a:ext uri="{FF2B5EF4-FFF2-40B4-BE49-F238E27FC236}">
                <a16:creationId xmlns:a16="http://schemas.microsoft.com/office/drawing/2014/main" id="{5CC8CFC4-B553-99F4-2FAD-7DB71EE3181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C982A2-6560-4B37-BC4F-B834E42299DC}" type="slidenum">
              <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47658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0E758-DF50-39BD-DBCE-C492B02A038F}"/>
            </a:ext>
          </a:extLst>
        </p:cNvPr>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ACE1E586-2401-9A64-F31E-9B8F9B09E8F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E6152467-7217-B3AC-F880-F57797E895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E" altLang="en-US" dirty="0"/>
          </a:p>
        </p:txBody>
      </p:sp>
      <p:sp>
        <p:nvSpPr>
          <p:cNvPr id="37892" name="Slide Number Placeholder 3">
            <a:extLst>
              <a:ext uri="{FF2B5EF4-FFF2-40B4-BE49-F238E27FC236}">
                <a16:creationId xmlns:a16="http://schemas.microsoft.com/office/drawing/2014/main" id="{FE8B9612-AA5C-93AA-1F07-A70F7397B2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C982A2-6560-4B37-BC4F-B834E42299DC}" type="slidenum">
              <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75672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13C1F-547C-89E1-ABC3-BD30BAADC101}"/>
            </a:ext>
          </a:extLst>
        </p:cNvPr>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D4F762FE-EA5A-E4EB-8773-56F0CA48215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544AF190-E4E1-24FF-80ED-BE5B1AF33FA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E" altLang="en-US" dirty="0"/>
          </a:p>
        </p:txBody>
      </p:sp>
      <p:sp>
        <p:nvSpPr>
          <p:cNvPr id="37892" name="Slide Number Placeholder 3">
            <a:extLst>
              <a:ext uri="{FF2B5EF4-FFF2-40B4-BE49-F238E27FC236}">
                <a16:creationId xmlns:a16="http://schemas.microsoft.com/office/drawing/2014/main" id="{FE471FAF-378F-0E43-49E2-4750C8C7B6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C982A2-6560-4B37-BC4F-B834E42299DC}" type="slidenum">
              <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68096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D1117-6F1E-C226-ED72-1D1EB68A0669}"/>
            </a:ext>
          </a:extLst>
        </p:cNvPr>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51D9D8F2-7AC6-2CFD-C25D-2CC721D9176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B82B93BC-84E3-32D5-E1F6-CD4D30DA63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b="0" i="0" dirty="0">
                <a:solidFill>
                  <a:srgbClr val="1A1A1A"/>
                </a:solidFill>
                <a:effectLst/>
                <a:latin typeface="Source Sans Pro" panose="020B0503030403020204" pitchFamily="34" charset="0"/>
              </a:rPr>
              <a:t>Müller, Vincent C., "Ethics of Artificial Intelligence and Robotics", </a:t>
            </a:r>
            <a:r>
              <a:rPr lang="en-IE" b="0" i="1" dirty="0">
                <a:solidFill>
                  <a:srgbClr val="1A1A1A"/>
                </a:solidFill>
                <a:effectLst/>
                <a:latin typeface="Source Sans Pro" panose="020B0503030403020204" pitchFamily="34" charset="0"/>
              </a:rPr>
              <a:t>The Stanford </a:t>
            </a:r>
            <a:r>
              <a:rPr lang="en-IE" b="0" i="1" dirty="0" err="1">
                <a:solidFill>
                  <a:srgbClr val="1A1A1A"/>
                </a:solidFill>
                <a:effectLst/>
                <a:latin typeface="Source Sans Pro" panose="020B0503030403020204" pitchFamily="34" charset="0"/>
              </a:rPr>
              <a:t>Encyclopedia</a:t>
            </a:r>
            <a:r>
              <a:rPr lang="en-IE" b="0" i="1" dirty="0">
                <a:solidFill>
                  <a:srgbClr val="1A1A1A"/>
                </a:solidFill>
                <a:effectLst/>
                <a:latin typeface="Source Sans Pro" panose="020B0503030403020204" pitchFamily="34" charset="0"/>
              </a:rPr>
              <a:t> of Philosophy </a:t>
            </a:r>
            <a:r>
              <a:rPr lang="en-IE" b="0" i="0" dirty="0">
                <a:solidFill>
                  <a:srgbClr val="1A1A1A"/>
                </a:solidFill>
                <a:effectLst/>
                <a:latin typeface="Source Sans Pro" panose="020B0503030403020204" pitchFamily="34" charset="0"/>
              </a:rPr>
              <a:t>(Fall 2023 Edition), Edward N. </a:t>
            </a:r>
            <a:r>
              <a:rPr lang="en-IE" b="0" i="0" dirty="0" err="1">
                <a:solidFill>
                  <a:srgbClr val="1A1A1A"/>
                </a:solidFill>
                <a:effectLst/>
                <a:latin typeface="Source Sans Pro" panose="020B0503030403020204" pitchFamily="34" charset="0"/>
              </a:rPr>
              <a:t>Zalta</a:t>
            </a:r>
            <a:r>
              <a:rPr lang="en-IE" b="0" i="0" dirty="0">
                <a:solidFill>
                  <a:srgbClr val="1A1A1A"/>
                </a:solidFill>
                <a:effectLst/>
                <a:latin typeface="Source Sans Pro" panose="020B0503030403020204" pitchFamily="34" charset="0"/>
              </a:rPr>
              <a:t> &amp; Uri</a:t>
            </a:r>
          </a:p>
          <a:p>
            <a:pPr eaLnBrk="1" hangingPunct="1">
              <a:spcBef>
                <a:spcPct val="0"/>
              </a:spcBef>
            </a:pPr>
            <a:r>
              <a:rPr lang="en-IE" b="0" i="0" dirty="0" err="1">
                <a:solidFill>
                  <a:srgbClr val="1A1A1A"/>
                </a:solidFill>
                <a:effectLst/>
                <a:latin typeface="Source Sans Pro" panose="020B0503030403020204" pitchFamily="34" charset="0"/>
              </a:rPr>
              <a:t>Nodelman</a:t>
            </a:r>
            <a:r>
              <a:rPr lang="en-IE" b="0" i="0" dirty="0">
                <a:solidFill>
                  <a:srgbClr val="1A1A1A"/>
                </a:solidFill>
                <a:effectLst/>
                <a:latin typeface="Source Sans Pro" panose="020B0503030403020204" pitchFamily="34" charset="0"/>
              </a:rPr>
              <a:t> (eds.), URL = &lt;https://plato.stanford.edu/archives/fall2023/entries/ethics-ai/&gt;.</a:t>
            </a:r>
            <a:endParaRPr lang="en-IE" altLang="en-US" dirty="0"/>
          </a:p>
        </p:txBody>
      </p:sp>
      <p:sp>
        <p:nvSpPr>
          <p:cNvPr id="37892" name="Slide Number Placeholder 3">
            <a:extLst>
              <a:ext uri="{FF2B5EF4-FFF2-40B4-BE49-F238E27FC236}">
                <a16:creationId xmlns:a16="http://schemas.microsoft.com/office/drawing/2014/main" id="{55D64982-9146-037C-3F62-AB4CB33278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C982A2-6560-4B37-BC4F-B834E42299DC}" type="slidenum">
              <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21762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90210C28-3135-FB16-02C1-463172AA1C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E511CE0F-8346-8407-02AB-578A06F8E9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E" altLang="en-US"/>
          </a:p>
        </p:txBody>
      </p:sp>
      <p:sp>
        <p:nvSpPr>
          <p:cNvPr id="8196" name="Slide Number Placeholder 3">
            <a:extLst>
              <a:ext uri="{FF2B5EF4-FFF2-40B4-BE49-F238E27FC236}">
                <a16:creationId xmlns:a16="http://schemas.microsoft.com/office/drawing/2014/main" id="{709B0BA1-A85E-30F4-7AC3-5C6FD5BB281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D620ECB-5E39-47EF-A54D-16C364359106}" type="slidenum">
              <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2ED1E935-7BAD-2AF3-B568-847CAAEB18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08260E68-E734-589F-7337-C5DCA1FDD0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57200" marR="0" lvl="0" indent="-228600" algn="l" defTabSz="914400" rtl="0" eaLnBrk="1" fontAlgn="auto" latinLnBrk="0" hangingPunct="1">
              <a:lnSpc>
                <a:spcPct val="100000"/>
              </a:lnSpc>
              <a:spcBef>
                <a:spcPct val="0"/>
              </a:spcBef>
              <a:spcAft>
                <a:spcPts val="0"/>
              </a:spcAft>
              <a:buClr>
                <a:srgbClr val="000000"/>
              </a:buClr>
              <a:buSzPts val="1400"/>
              <a:buFont typeface="Arial"/>
              <a:buNone/>
              <a:tabLst/>
              <a:defRPr/>
            </a:pPr>
            <a:r>
              <a:rPr lang="en-IE" altLang="en-US" dirty="0"/>
              <a:t>https://www.irishtimes.com/business/technology/amazon-scraps-secret-ai-recruiting-tool-that-showed-bias-against-women-1.3658651</a:t>
            </a:r>
          </a:p>
          <a:p>
            <a:pPr eaLnBrk="1" hangingPunct="1">
              <a:spcBef>
                <a:spcPct val="0"/>
              </a:spcBef>
            </a:pPr>
            <a:endParaRPr lang="en-IE" altLang="en-US" dirty="0"/>
          </a:p>
        </p:txBody>
      </p:sp>
      <p:sp>
        <p:nvSpPr>
          <p:cNvPr id="37892" name="Slide Number Placeholder 3">
            <a:extLst>
              <a:ext uri="{FF2B5EF4-FFF2-40B4-BE49-F238E27FC236}">
                <a16:creationId xmlns:a16="http://schemas.microsoft.com/office/drawing/2014/main" id="{6A452022-724B-BE5C-B665-A3C27EFF687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C982A2-6560-4B37-BC4F-B834E42299DC}" type="slidenum">
              <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marL="457200" indent="-457200">
              <a:buNone/>
            </a:pPr>
            <a:r>
              <a:rPr lang="en-US" sz="1200" dirty="0"/>
              <a:t>Zygons and Humans</a:t>
            </a:r>
          </a:p>
        </p:txBody>
      </p:sp>
      <p:sp>
        <p:nvSpPr>
          <p:cNvPr id="440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8DFCC539-D85D-4541-A7DA-858BBA268AA1}" type="slidenum">
              <a:rPr lang="en-US">
                <a:solidFill>
                  <a:prstClr val="black"/>
                </a:solidFill>
                <a:ea typeface="ＭＳ Ｐゴシック" charset="-128"/>
                <a:cs typeface="ＭＳ Ｐゴシック" charset="-128"/>
              </a:rPr>
              <a:pPr>
                <a:defRPr/>
              </a:pPr>
              <a:t>44</a:t>
            </a:fld>
            <a:endParaRPr lang="en-US">
              <a:solidFill>
                <a:prstClr val="black"/>
              </a:solidFill>
              <a:ea typeface="ＭＳ Ｐゴシック" charset="-128"/>
              <a:cs typeface="ＭＳ Ｐゴシック" charset="-128"/>
            </a:endParaRPr>
          </a:p>
        </p:txBody>
      </p:sp>
    </p:spTree>
    <p:extLst>
      <p:ext uri="{BB962C8B-B14F-4D97-AF65-F5344CB8AC3E}">
        <p14:creationId xmlns:p14="http://schemas.microsoft.com/office/powerpoint/2010/main" val="1245579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D9718-D85D-E59E-9D71-0CB6785268C9}"/>
            </a:ext>
          </a:extLst>
        </p:cNvPr>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F4E5052C-1EC2-DE28-1891-A54FC60A06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751EC289-B1B2-0796-F1DE-2A59979EE82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57200" marR="0" lvl="0" indent="-228600" algn="l" defTabSz="914400" rtl="0" eaLnBrk="1" fontAlgn="auto" latinLnBrk="0" hangingPunct="1">
              <a:lnSpc>
                <a:spcPct val="100000"/>
              </a:lnSpc>
              <a:spcBef>
                <a:spcPct val="0"/>
              </a:spcBef>
              <a:spcAft>
                <a:spcPts val="0"/>
              </a:spcAft>
              <a:buClr>
                <a:srgbClr val="000000"/>
              </a:buClr>
              <a:buSzPts val="1400"/>
              <a:buFont typeface="Arial"/>
              <a:buNone/>
              <a:tabLst/>
              <a:defRPr/>
            </a:pPr>
            <a:r>
              <a:rPr lang="en-IE" b="0" i="0" dirty="0">
                <a:solidFill>
                  <a:srgbClr val="1A1A1A"/>
                </a:solidFill>
                <a:effectLst/>
                <a:latin typeface="Source Sans Pro" panose="020B0503030403020204" pitchFamily="34" charset="0"/>
              </a:rPr>
              <a:t>Müller, Vincent C., "Ethics of Artificial Intelligence and Robotics", </a:t>
            </a:r>
            <a:r>
              <a:rPr lang="en-IE" b="0" i="1" dirty="0">
                <a:solidFill>
                  <a:srgbClr val="1A1A1A"/>
                </a:solidFill>
                <a:effectLst/>
                <a:latin typeface="Source Sans Pro" panose="020B0503030403020204" pitchFamily="34" charset="0"/>
              </a:rPr>
              <a:t>The Stanford </a:t>
            </a:r>
            <a:r>
              <a:rPr lang="en-IE" b="0" i="1" dirty="0" err="1">
                <a:solidFill>
                  <a:srgbClr val="1A1A1A"/>
                </a:solidFill>
                <a:effectLst/>
                <a:latin typeface="Source Sans Pro" panose="020B0503030403020204" pitchFamily="34" charset="0"/>
              </a:rPr>
              <a:t>Encyclopedia</a:t>
            </a:r>
            <a:r>
              <a:rPr lang="en-IE" b="0" i="1" dirty="0">
                <a:solidFill>
                  <a:srgbClr val="1A1A1A"/>
                </a:solidFill>
                <a:effectLst/>
                <a:latin typeface="Source Sans Pro" panose="020B0503030403020204" pitchFamily="34" charset="0"/>
              </a:rPr>
              <a:t> of Philosophy </a:t>
            </a:r>
            <a:r>
              <a:rPr lang="en-IE" b="0" i="0" dirty="0">
                <a:solidFill>
                  <a:srgbClr val="1A1A1A"/>
                </a:solidFill>
                <a:effectLst/>
                <a:latin typeface="Source Sans Pro" panose="020B0503030403020204" pitchFamily="34" charset="0"/>
              </a:rPr>
              <a:t>(Fall 2023 Edition), Edward N. </a:t>
            </a:r>
            <a:r>
              <a:rPr lang="en-IE" b="0" i="0" dirty="0" err="1">
                <a:solidFill>
                  <a:srgbClr val="1A1A1A"/>
                </a:solidFill>
                <a:effectLst/>
                <a:latin typeface="Source Sans Pro" panose="020B0503030403020204" pitchFamily="34" charset="0"/>
              </a:rPr>
              <a:t>Zalta</a:t>
            </a:r>
            <a:r>
              <a:rPr lang="en-IE" b="0" i="0" dirty="0">
                <a:solidFill>
                  <a:srgbClr val="1A1A1A"/>
                </a:solidFill>
                <a:effectLst/>
                <a:latin typeface="Source Sans Pro" panose="020B0503030403020204" pitchFamily="34" charset="0"/>
              </a:rPr>
              <a:t> &amp; Uri </a:t>
            </a:r>
            <a:r>
              <a:rPr lang="en-IE" b="0" i="0" dirty="0" err="1">
                <a:solidFill>
                  <a:srgbClr val="1A1A1A"/>
                </a:solidFill>
                <a:effectLst/>
                <a:latin typeface="Source Sans Pro" panose="020B0503030403020204" pitchFamily="34" charset="0"/>
              </a:rPr>
              <a:t>Nodelman</a:t>
            </a:r>
            <a:r>
              <a:rPr lang="en-IE" b="0" i="0" dirty="0">
                <a:solidFill>
                  <a:srgbClr val="1A1A1A"/>
                </a:solidFill>
                <a:effectLst/>
                <a:latin typeface="Source Sans Pro" panose="020B0503030403020204" pitchFamily="34" charset="0"/>
              </a:rPr>
              <a:t> (eds.), URL = &lt;https://plato.stanford.edu/archives/fall2023/entries/ethics-ai/&gt;.</a:t>
            </a:r>
            <a:endParaRPr lang="en-IE" altLang="en-US" dirty="0"/>
          </a:p>
          <a:p>
            <a:pPr eaLnBrk="1" hangingPunct="1">
              <a:spcBef>
                <a:spcPct val="0"/>
              </a:spcBef>
            </a:pPr>
            <a:endParaRPr lang="en-IE" altLang="en-US" dirty="0"/>
          </a:p>
        </p:txBody>
      </p:sp>
      <p:sp>
        <p:nvSpPr>
          <p:cNvPr id="37892" name="Slide Number Placeholder 3">
            <a:extLst>
              <a:ext uri="{FF2B5EF4-FFF2-40B4-BE49-F238E27FC236}">
                <a16:creationId xmlns:a16="http://schemas.microsoft.com/office/drawing/2014/main" id="{F839FCE4-C408-2EB9-9E86-79BCE8748E6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C982A2-6560-4B37-BC4F-B834E42299DC}" type="slidenum">
              <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45611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FADD4-B6C9-0A8B-582D-4CE0BE3F65B7}"/>
            </a:ext>
          </a:extLst>
        </p:cNvPr>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3741AE13-D067-A298-5C60-7C1BF8B877A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E74A7916-4ABC-C4D2-EE8D-2EE7824A04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b="0" i="0" dirty="0">
                <a:solidFill>
                  <a:srgbClr val="1A1A1A"/>
                </a:solidFill>
                <a:effectLst/>
                <a:latin typeface="Source Sans Pro" panose="020B0503030403020204" pitchFamily="34" charset="0"/>
              </a:rPr>
              <a:t>Müller, Vincent C., "Ethics of Artificial Intelligence and Robotics", </a:t>
            </a:r>
            <a:r>
              <a:rPr lang="en-IE" b="0" i="1" dirty="0">
                <a:solidFill>
                  <a:srgbClr val="1A1A1A"/>
                </a:solidFill>
                <a:effectLst/>
                <a:latin typeface="Source Sans Pro" panose="020B0503030403020204" pitchFamily="34" charset="0"/>
              </a:rPr>
              <a:t>The Stanford </a:t>
            </a:r>
            <a:r>
              <a:rPr lang="en-IE" b="0" i="1" dirty="0" err="1">
                <a:solidFill>
                  <a:srgbClr val="1A1A1A"/>
                </a:solidFill>
                <a:effectLst/>
                <a:latin typeface="Source Sans Pro" panose="020B0503030403020204" pitchFamily="34" charset="0"/>
              </a:rPr>
              <a:t>Encyclopedia</a:t>
            </a:r>
            <a:r>
              <a:rPr lang="en-IE" b="0" i="1" dirty="0">
                <a:solidFill>
                  <a:srgbClr val="1A1A1A"/>
                </a:solidFill>
                <a:effectLst/>
                <a:latin typeface="Source Sans Pro" panose="020B0503030403020204" pitchFamily="34" charset="0"/>
              </a:rPr>
              <a:t> of Philosophy </a:t>
            </a:r>
            <a:r>
              <a:rPr lang="en-IE" b="0" i="0" dirty="0">
                <a:solidFill>
                  <a:srgbClr val="1A1A1A"/>
                </a:solidFill>
                <a:effectLst/>
                <a:latin typeface="Source Sans Pro" panose="020B0503030403020204" pitchFamily="34" charset="0"/>
              </a:rPr>
              <a:t>(Fall 2023 Edition), Edward N. </a:t>
            </a:r>
            <a:r>
              <a:rPr lang="en-IE" b="0" i="0" dirty="0" err="1">
                <a:solidFill>
                  <a:srgbClr val="1A1A1A"/>
                </a:solidFill>
                <a:effectLst/>
                <a:latin typeface="Source Sans Pro" panose="020B0503030403020204" pitchFamily="34" charset="0"/>
              </a:rPr>
              <a:t>Zalta</a:t>
            </a:r>
            <a:r>
              <a:rPr lang="en-IE" b="0" i="0" dirty="0">
                <a:solidFill>
                  <a:srgbClr val="1A1A1A"/>
                </a:solidFill>
                <a:effectLst/>
                <a:latin typeface="Source Sans Pro" panose="020B0503030403020204" pitchFamily="34" charset="0"/>
              </a:rPr>
              <a:t> &amp; Uri </a:t>
            </a:r>
            <a:r>
              <a:rPr lang="en-IE" b="0" i="0" dirty="0" err="1">
                <a:solidFill>
                  <a:srgbClr val="1A1A1A"/>
                </a:solidFill>
                <a:effectLst/>
                <a:latin typeface="Source Sans Pro" panose="020B0503030403020204" pitchFamily="34" charset="0"/>
              </a:rPr>
              <a:t>Nodelman</a:t>
            </a:r>
            <a:r>
              <a:rPr lang="en-IE" b="0" i="0" dirty="0">
                <a:solidFill>
                  <a:srgbClr val="1A1A1A"/>
                </a:solidFill>
                <a:effectLst/>
                <a:latin typeface="Source Sans Pro" panose="020B0503030403020204" pitchFamily="34" charset="0"/>
              </a:rPr>
              <a:t> (eds.), URL = &lt;https://plato.stanford.edu/archives/fall2023/entries/ethics-ai/&gt;.</a:t>
            </a:r>
            <a:endParaRPr lang="en-IE" altLang="en-US" dirty="0"/>
          </a:p>
        </p:txBody>
      </p:sp>
      <p:sp>
        <p:nvSpPr>
          <p:cNvPr id="37892" name="Slide Number Placeholder 3">
            <a:extLst>
              <a:ext uri="{FF2B5EF4-FFF2-40B4-BE49-F238E27FC236}">
                <a16:creationId xmlns:a16="http://schemas.microsoft.com/office/drawing/2014/main" id="{469D886D-5AF9-E305-711E-1D2BFF637DE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C982A2-6560-4B37-BC4F-B834E42299DC}" type="slidenum">
              <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23886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842BA-85B5-5A48-2F7B-D4744C1AACAA}"/>
            </a:ext>
          </a:extLst>
        </p:cNvPr>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E16ED48B-809D-036D-B49E-D840B9E20FD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C2997546-A37F-A881-F4CE-14C5A782E9A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57200" marR="0" lvl="0" indent="-228600" algn="l" defTabSz="914400" rtl="0" eaLnBrk="1" fontAlgn="auto" latinLnBrk="0" hangingPunct="1">
              <a:lnSpc>
                <a:spcPct val="100000"/>
              </a:lnSpc>
              <a:spcBef>
                <a:spcPct val="0"/>
              </a:spcBef>
              <a:spcAft>
                <a:spcPts val="0"/>
              </a:spcAft>
              <a:buClr>
                <a:srgbClr val="000000"/>
              </a:buClr>
              <a:buSzPts val="1400"/>
              <a:buFont typeface="Arial"/>
              <a:buNone/>
              <a:tabLst/>
              <a:defRPr/>
            </a:pPr>
            <a:r>
              <a:rPr lang="en-IE" b="1" i="0" dirty="0">
                <a:solidFill>
                  <a:srgbClr val="000000"/>
                </a:solidFill>
                <a:effectLst/>
                <a:latin typeface="MS Sans Serif"/>
              </a:rPr>
              <a:t>On-line – Ethics of artificial Intelligence and </a:t>
            </a:r>
            <a:r>
              <a:rPr lang="en-IE" sz="1800" b="1" i="0" dirty="0">
                <a:solidFill>
                  <a:srgbClr val="000000"/>
                </a:solidFill>
                <a:effectLst/>
                <a:latin typeface="Times New Roman" panose="02020603050405020304" pitchFamily="18" charset="0"/>
              </a:rPr>
              <a:t>Ethical Issues in Advanced Artificial Intelligence</a:t>
            </a:r>
            <a:endParaRPr lang="en-IE" b="1" i="0" dirty="0">
              <a:solidFill>
                <a:srgbClr val="000000"/>
              </a:solidFill>
              <a:effectLst/>
              <a:latin typeface="MS Sans Serif"/>
            </a:endParaRPr>
          </a:p>
          <a:p>
            <a:pPr eaLnBrk="1" hangingPunct="1">
              <a:spcBef>
                <a:spcPct val="0"/>
              </a:spcBef>
            </a:pPr>
            <a:r>
              <a:rPr lang="en-IE" b="1" i="0" dirty="0">
                <a:solidFill>
                  <a:srgbClr val="000000"/>
                </a:solidFill>
                <a:effectLst/>
                <a:latin typeface="MS Sans Serif"/>
              </a:rPr>
              <a:t>Cognitive, Emotive and Ethical Aspects of Decision Making in Humans and in Artificial Intelligence</a:t>
            </a:r>
            <a:r>
              <a:rPr lang="en-IE" b="0" i="0" dirty="0">
                <a:solidFill>
                  <a:srgbClr val="000000"/>
                </a:solidFill>
                <a:effectLst/>
                <a:latin typeface="MS Sans Serif"/>
              </a:rPr>
              <a:t>, Vol. 2, ed. I. Smit et al., Int. Institute of Advanced Studies in Systems Research and Cybernetics, 2003, pp. 12-17</a:t>
            </a:r>
            <a:endParaRPr lang="en-IE" altLang="en-US" dirty="0"/>
          </a:p>
        </p:txBody>
      </p:sp>
      <p:sp>
        <p:nvSpPr>
          <p:cNvPr id="37892" name="Slide Number Placeholder 3">
            <a:extLst>
              <a:ext uri="{FF2B5EF4-FFF2-40B4-BE49-F238E27FC236}">
                <a16:creationId xmlns:a16="http://schemas.microsoft.com/office/drawing/2014/main" id="{AA34024D-33DC-BDB6-8457-D8D564D724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C982A2-6560-4B37-BC4F-B834E42299DC}" type="slidenum">
              <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72341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053D0-E964-B137-2245-0933C5FDB19D}"/>
            </a:ext>
          </a:extLst>
        </p:cNvPr>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28633920-206A-9471-4D2C-69CDD47692D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DE15063D-EACF-CAF5-53BF-2549087E44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kumimoji="0" lang="en-GB" altLang="en-US" sz="1200" b="0" i="1" u="none" strike="noStrike" kern="1200" cap="none" spc="0" normalizeH="0" baseline="0" noProof="0" dirty="0">
                <a:ln>
                  <a:noFill/>
                </a:ln>
                <a:solidFill>
                  <a:prstClr val="black"/>
                </a:solidFill>
                <a:effectLst/>
                <a:uLnTx/>
                <a:uFillTx/>
                <a:ea typeface="+mn-ea"/>
                <a:cs typeface="+mn-cs"/>
              </a:rPr>
              <a:t>Engineering Ethics: Concepts and Cases</a:t>
            </a:r>
          </a:p>
          <a:p>
            <a:pPr eaLnBrk="1" hangingPunct="1">
              <a:spcBef>
                <a:spcPct val="0"/>
              </a:spcBef>
            </a:pPr>
            <a:endParaRPr lang="en-IE" dirty="0"/>
          </a:p>
          <a:p>
            <a:pPr eaLnBrk="1" hangingPunct="1">
              <a:spcBef>
                <a:spcPct val="0"/>
              </a:spcBef>
            </a:pPr>
            <a:r>
              <a:rPr lang="en-IE" dirty="0"/>
              <a:t>The Yale Law Journal Volume 89, Number 3, January 1980 Privacy and the Limits of Law Ruth </a:t>
            </a:r>
            <a:r>
              <a:rPr lang="en-IE" dirty="0" err="1"/>
              <a:t>Gavisont</a:t>
            </a:r>
            <a:endParaRPr lang="en-IE" altLang="en-US" dirty="0"/>
          </a:p>
        </p:txBody>
      </p:sp>
      <p:sp>
        <p:nvSpPr>
          <p:cNvPr id="37892" name="Slide Number Placeholder 3">
            <a:extLst>
              <a:ext uri="{FF2B5EF4-FFF2-40B4-BE49-F238E27FC236}">
                <a16:creationId xmlns:a16="http://schemas.microsoft.com/office/drawing/2014/main" id="{31A7F33F-2EE8-95CB-1CAE-3BA09509BAF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C982A2-6560-4B37-BC4F-B834E42299DC}" type="slidenum">
              <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32561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6E857DCF-6697-FDC5-D8D9-AA0118949A6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0EDBCA21-D2B6-B3C1-BFBC-9E92D91A50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57200" marR="0" lvl="0" indent="-228600" algn="l" defTabSz="914400" rtl="0" eaLnBrk="1" fontAlgn="auto" latinLnBrk="0" hangingPunct="1">
              <a:lnSpc>
                <a:spcPct val="100000"/>
              </a:lnSpc>
              <a:spcBef>
                <a:spcPct val="0"/>
              </a:spcBef>
              <a:spcAft>
                <a:spcPts val="0"/>
              </a:spcAft>
              <a:buClr>
                <a:srgbClr val="000000"/>
              </a:buClr>
              <a:buSzPts val="1400"/>
              <a:buFont typeface="Arial"/>
              <a:buNone/>
              <a:tabLst/>
              <a:defRPr/>
            </a:pPr>
            <a:r>
              <a:rPr lang="en-IE" altLang="en-US" sz="1200" dirty="0">
                <a:latin typeface="+mn-lt"/>
                <a:cs typeface="Times New Roman" panose="02020603050405020304" pitchFamily="18" charset="0"/>
              </a:rPr>
              <a:t>Edward Snowden was a computer analyst who worked for CIA and NSA. Snowden leaked classified material to the press about invasions of privacy on the internet. </a:t>
            </a:r>
            <a:r>
              <a:rPr lang="en-IE" sz="1200" dirty="0">
                <a:latin typeface="+mn-lt"/>
                <a:cs typeface="Times New Roman" panose="02020603050405020304" pitchFamily="18" charset="0"/>
              </a:rPr>
              <a:t>The NSA were looking at millions of e-mails, instant messages, contact lists, tracking mobile phones, spying on users of online games, tracking individuals online sexual activities, spying on world leaders</a:t>
            </a:r>
          </a:p>
          <a:p>
            <a:pPr eaLnBrk="1" hangingPunct="1">
              <a:spcBef>
                <a:spcPct val="0"/>
              </a:spcBef>
            </a:pPr>
            <a:endParaRPr lang="en-IE" altLang="en-US" dirty="0"/>
          </a:p>
        </p:txBody>
      </p:sp>
      <p:sp>
        <p:nvSpPr>
          <p:cNvPr id="43012" name="Slide Number Placeholder 3">
            <a:extLst>
              <a:ext uri="{FF2B5EF4-FFF2-40B4-BE49-F238E27FC236}">
                <a16:creationId xmlns:a16="http://schemas.microsoft.com/office/drawing/2014/main" id="{F6FEEFB3-88F9-7D82-433A-FC4C227BEAD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2067C7A-2B7F-4F37-BF22-EA1B6FFD7616}" type="slidenum">
              <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F1777-4FD4-25C5-F730-19227E63DD1D}"/>
            </a:ext>
          </a:extLst>
        </p:cNvPr>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1B2A39C2-C2C8-85EA-A8C3-8BDCBE09DE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D8F5332E-C113-A78E-BB26-0B86ECCF5C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altLang="en-US" dirty="0"/>
              <a:t>AMC Code of Ethics</a:t>
            </a:r>
          </a:p>
        </p:txBody>
      </p:sp>
      <p:sp>
        <p:nvSpPr>
          <p:cNvPr id="37892" name="Slide Number Placeholder 3">
            <a:extLst>
              <a:ext uri="{FF2B5EF4-FFF2-40B4-BE49-F238E27FC236}">
                <a16:creationId xmlns:a16="http://schemas.microsoft.com/office/drawing/2014/main" id="{297BC68C-D8C9-E0A4-7B40-F9DD045263D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C982A2-6560-4B37-BC4F-B834E42299DC}" type="slidenum">
              <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03870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1F5D1-BA05-FE01-54B5-50DC9B104C8F}"/>
            </a:ext>
          </a:extLst>
        </p:cNvPr>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FFE67E07-656B-8949-98BF-C20719D5BD1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17E1D78D-6113-E7FF-D2F1-26BA6CD608A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kumimoji="0" lang="en-GB" altLang="en-US" sz="1200" b="0" i="1" u="none" strike="noStrike" kern="1200" cap="none" spc="0" normalizeH="0" baseline="0" noProof="0" dirty="0">
                <a:ln>
                  <a:noFill/>
                </a:ln>
                <a:solidFill>
                  <a:prstClr val="black"/>
                </a:solidFill>
                <a:effectLst/>
                <a:uLnTx/>
                <a:uFillTx/>
                <a:ea typeface="+mn-ea"/>
                <a:cs typeface="+mn-cs"/>
              </a:rPr>
              <a:t>Engineering Ethics: Concepts and Cases</a:t>
            </a:r>
            <a:endParaRPr lang="en-IE" altLang="en-US" dirty="0"/>
          </a:p>
        </p:txBody>
      </p:sp>
      <p:sp>
        <p:nvSpPr>
          <p:cNvPr id="37892" name="Slide Number Placeholder 3">
            <a:extLst>
              <a:ext uri="{FF2B5EF4-FFF2-40B4-BE49-F238E27FC236}">
                <a16:creationId xmlns:a16="http://schemas.microsoft.com/office/drawing/2014/main" id="{4B61A0C9-5790-166D-6C26-C39AAEEE0D2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C982A2-6560-4B37-BC4F-B834E42299DC}" type="slidenum">
              <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007206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83A58-2F45-F10D-127F-BA4110F70DDF}"/>
            </a:ext>
          </a:extLst>
        </p:cNvPr>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A1325580-DF96-9C9E-5377-79FC773DB27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3D1D4F75-D034-A624-84DB-5494ACF258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E" altLang="en-US"/>
          </a:p>
        </p:txBody>
      </p:sp>
      <p:sp>
        <p:nvSpPr>
          <p:cNvPr id="8196" name="Slide Number Placeholder 3">
            <a:extLst>
              <a:ext uri="{FF2B5EF4-FFF2-40B4-BE49-F238E27FC236}">
                <a16:creationId xmlns:a16="http://schemas.microsoft.com/office/drawing/2014/main" id="{359ED898-9DD7-C878-140D-CF97C4C60B8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0816655-8A4B-4F0C-9526-B4B15D7D037F}" type="slidenum">
              <a:rPr lang="en-IE" altLang="en-US" smtClean="0">
                <a:latin typeface="Arial" panose="020B0604020202020204" pitchFamily="34" charset="0"/>
              </a:rPr>
              <a:pPr>
                <a:spcBef>
                  <a:spcPct val="0"/>
                </a:spcBef>
              </a:pPr>
              <a:t>54</a:t>
            </a:fld>
            <a:endParaRPr lang="en-IE" altLang="en-US">
              <a:latin typeface="Arial" panose="020B0604020202020204" pitchFamily="34" charset="0"/>
            </a:endParaRPr>
          </a:p>
        </p:txBody>
      </p:sp>
    </p:spTree>
    <p:extLst>
      <p:ext uri="{BB962C8B-B14F-4D97-AF65-F5344CB8AC3E}">
        <p14:creationId xmlns:p14="http://schemas.microsoft.com/office/powerpoint/2010/main" val="3875039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4CA68-16B1-FFAC-DF0B-CF4F6F8B4D18}"/>
            </a:ext>
          </a:extLst>
        </p:cNvPr>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B0083F8F-059C-BD98-F8B1-41DC6F31938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55646F92-A080-28ED-1404-289BCC6436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b="0" i="0" dirty="0">
                <a:solidFill>
                  <a:srgbClr val="1A1A1A"/>
                </a:solidFill>
                <a:effectLst/>
                <a:latin typeface="Source Sans Pro" panose="020B0503030403020204" pitchFamily="34" charset="0"/>
              </a:rPr>
              <a:t>Brennan, Andrew and </a:t>
            </a:r>
            <a:r>
              <a:rPr lang="en-IE" b="0" i="0" dirty="0" err="1">
                <a:solidFill>
                  <a:srgbClr val="1A1A1A"/>
                </a:solidFill>
                <a:effectLst/>
                <a:latin typeface="Source Sans Pro" panose="020B0503030403020204" pitchFamily="34" charset="0"/>
              </a:rPr>
              <a:t>Norva</a:t>
            </a:r>
            <a:r>
              <a:rPr lang="en-IE" b="0" i="0" dirty="0">
                <a:solidFill>
                  <a:srgbClr val="1A1A1A"/>
                </a:solidFill>
                <a:effectLst/>
                <a:latin typeface="Source Sans Pro" panose="020B0503030403020204" pitchFamily="34" charset="0"/>
              </a:rPr>
              <a:t> Y. S. Lo, "Environmental Ethics", </a:t>
            </a:r>
            <a:r>
              <a:rPr lang="en-IE" b="0" i="1" dirty="0">
                <a:solidFill>
                  <a:srgbClr val="1A1A1A"/>
                </a:solidFill>
                <a:effectLst/>
                <a:latin typeface="Source Sans Pro" panose="020B0503030403020204" pitchFamily="34" charset="0"/>
              </a:rPr>
              <a:t>The Stanford </a:t>
            </a:r>
            <a:r>
              <a:rPr lang="en-IE" b="0" i="1" dirty="0" err="1">
                <a:solidFill>
                  <a:srgbClr val="1A1A1A"/>
                </a:solidFill>
                <a:effectLst/>
                <a:latin typeface="Source Sans Pro" panose="020B0503030403020204" pitchFamily="34" charset="0"/>
              </a:rPr>
              <a:t>Encyclopedia</a:t>
            </a:r>
            <a:r>
              <a:rPr lang="en-IE" b="0" i="1" dirty="0">
                <a:solidFill>
                  <a:srgbClr val="1A1A1A"/>
                </a:solidFill>
                <a:effectLst/>
                <a:latin typeface="Source Sans Pro" panose="020B0503030403020204" pitchFamily="34" charset="0"/>
              </a:rPr>
              <a:t> of Philosophy </a:t>
            </a:r>
            <a:r>
              <a:rPr lang="en-IE" b="0" i="0" dirty="0">
                <a:solidFill>
                  <a:srgbClr val="1A1A1A"/>
                </a:solidFill>
                <a:effectLst/>
                <a:latin typeface="Source Sans Pro" panose="020B0503030403020204" pitchFamily="34" charset="0"/>
              </a:rPr>
              <a:t>(Summer 2022 Edition), Edward N. </a:t>
            </a:r>
            <a:r>
              <a:rPr lang="en-IE" b="0" i="0" dirty="0" err="1">
                <a:solidFill>
                  <a:srgbClr val="1A1A1A"/>
                </a:solidFill>
                <a:effectLst/>
                <a:latin typeface="Source Sans Pro" panose="020B0503030403020204" pitchFamily="34" charset="0"/>
              </a:rPr>
              <a:t>Zalta</a:t>
            </a:r>
            <a:r>
              <a:rPr lang="en-IE" b="0" i="0" dirty="0">
                <a:solidFill>
                  <a:srgbClr val="1A1A1A"/>
                </a:solidFill>
                <a:effectLst/>
                <a:latin typeface="Source Sans Pro" panose="020B0503030403020204" pitchFamily="34" charset="0"/>
              </a:rPr>
              <a:t> (ed.), URL = &lt;https://plato.stanford.edu/archives/sum2022/entries/ethics-environmental/&gt;.</a:t>
            </a:r>
            <a:endParaRPr lang="en-IE" altLang="en-US" dirty="0"/>
          </a:p>
        </p:txBody>
      </p:sp>
      <p:sp>
        <p:nvSpPr>
          <p:cNvPr id="10244" name="Slide Number Placeholder 3">
            <a:extLst>
              <a:ext uri="{FF2B5EF4-FFF2-40B4-BE49-F238E27FC236}">
                <a16:creationId xmlns:a16="http://schemas.microsoft.com/office/drawing/2014/main" id="{BC6CBFCD-D193-6E64-4605-40356BAE76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598556-B6BD-4AA9-BB98-D1C8CAB3C8D9}" type="slidenum">
              <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81525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63BF908F-3343-71D8-DDC8-E94AD6B259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F5989C9E-37E7-5E9F-CB5D-F99F1680A4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b="0" i="0" dirty="0">
                <a:solidFill>
                  <a:srgbClr val="1A1A1A"/>
                </a:solidFill>
                <a:effectLst/>
                <a:latin typeface="Source Sans Pro" panose="020B0503030403020204" pitchFamily="34" charset="0"/>
              </a:rPr>
              <a:t>Brennan, Andrew and </a:t>
            </a:r>
            <a:r>
              <a:rPr lang="en-IE" b="0" i="0" dirty="0" err="1">
                <a:solidFill>
                  <a:srgbClr val="1A1A1A"/>
                </a:solidFill>
                <a:effectLst/>
                <a:latin typeface="Source Sans Pro" panose="020B0503030403020204" pitchFamily="34" charset="0"/>
              </a:rPr>
              <a:t>Norva</a:t>
            </a:r>
            <a:r>
              <a:rPr lang="en-IE" b="0" i="0" dirty="0">
                <a:solidFill>
                  <a:srgbClr val="1A1A1A"/>
                </a:solidFill>
                <a:effectLst/>
                <a:latin typeface="Source Sans Pro" panose="020B0503030403020204" pitchFamily="34" charset="0"/>
              </a:rPr>
              <a:t> Y. S. Lo, "Environmental Ethics", </a:t>
            </a:r>
            <a:r>
              <a:rPr lang="en-IE" b="0" i="1" dirty="0">
                <a:solidFill>
                  <a:srgbClr val="1A1A1A"/>
                </a:solidFill>
                <a:effectLst/>
                <a:latin typeface="Source Sans Pro" panose="020B0503030403020204" pitchFamily="34" charset="0"/>
              </a:rPr>
              <a:t>The Stanford </a:t>
            </a:r>
            <a:r>
              <a:rPr lang="en-IE" b="0" i="1" dirty="0" err="1">
                <a:solidFill>
                  <a:srgbClr val="1A1A1A"/>
                </a:solidFill>
                <a:effectLst/>
                <a:latin typeface="Source Sans Pro" panose="020B0503030403020204" pitchFamily="34" charset="0"/>
              </a:rPr>
              <a:t>Encyclopedia</a:t>
            </a:r>
            <a:r>
              <a:rPr lang="en-IE" b="0" i="1" dirty="0">
                <a:solidFill>
                  <a:srgbClr val="1A1A1A"/>
                </a:solidFill>
                <a:effectLst/>
                <a:latin typeface="Source Sans Pro" panose="020B0503030403020204" pitchFamily="34" charset="0"/>
              </a:rPr>
              <a:t> of Philosophy </a:t>
            </a:r>
            <a:r>
              <a:rPr lang="en-IE" b="0" i="0" dirty="0">
                <a:solidFill>
                  <a:srgbClr val="1A1A1A"/>
                </a:solidFill>
                <a:effectLst/>
                <a:latin typeface="Source Sans Pro" panose="020B0503030403020204" pitchFamily="34" charset="0"/>
              </a:rPr>
              <a:t>(Summer 2022 Edition), Edward N. </a:t>
            </a:r>
            <a:r>
              <a:rPr lang="en-IE" b="0" i="0" dirty="0" err="1">
                <a:solidFill>
                  <a:srgbClr val="1A1A1A"/>
                </a:solidFill>
                <a:effectLst/>
                <a:latin typeface="Source Sans Pro" panose="020B0503030403020204" pitchFamily="34" charset="0"/>
              </a:rPr>
              <a:t>Zalta</a:t>
            </a:r>
            <a:r>
              <a:rPr lang="en-IE" b="0" i="0" dirty="0">
                <a:solidFill>
                  <a:srgbClr val="1A1A1A"/>
                </a:solidFill>
                <a:effectLst/>
                <a:latin typeface="Source Sans Pro" panose="020B0503030403020204" pitchFamily="34" charset="0"/>
              </a:rPr>
              <a:t> (ed.), URL = &lt;https://plato.stanford.edu/archives/sum2022/entries/ethics-environmental/&gt;.</a:t>
            </a:r>
            <a:endParaRPr lang="en-IE" altLang="en-US" dirty="0"/>
          </a:p>
        </p:txBody>
      </p:sp>
      <p:sp>
        <p:nvSpPr>
          <p:cNvPr id="10244" name="Slide Number Placeholder 3">
            <a:extLst>
              <a:ext uri="{FF2B5EF4-FFF2-40B4-BE49-F238E27FC236}">
                <a16:creationId xmlns:a16="http://schemas.microsoft.com/office/drawing/2014/main" id="{C404B2D5-0839-A2E3-2E84-38D42CE5E08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598556-B6BD-4AA9-BB98-D1C8CAB3C8D9}" type="slidenum">
              <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22A96A4F-F385-0807-386E-6A3AFD7F58C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7D4D9AE3-CAC6-A33A-1A24-006B460F62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E" altLang="en-US"/>
          </a:p>
        </p:txBody>
      </p:sp>
      <p:sp>
        <p:nvSpPr>
          <p:cNvPr id="14340" name="Slide Number Placeholder 3">
            <a:extLst>
              <a:ext uri="{FF2B5EF4-FFF2-40B4-BE49-F238E27FC236}">
                <a16:creationId xmlns:a16="http://schemas.microsoft.com/office/drawing/2014/main" id="{BB094A96-35E1-9CA9-3579-887C7B30820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D73E7F-3EAE-4BE3-B687-167D792C6ECE}" type="slidenum">
              <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I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0" i="0" dirty="0">
                <a:solidFill>
                  <a:srgbClr val="1A1A1A"/>
                </a:solidFill>
                <a:effectLst/>
                <a:latin typeface="Source Sans Pro" panose="020B0503030403020204" pitchFamily="34" charset="0"/>
              </a:rPr>
              <a:t>Brennan, Andrew and </a:t>
            </a:r>
            <a:r>
              <a:rPr lang="en-IE" b="0" i="0" dirty="0" err="1">
                <a:solidFill>
                  <a:srgbClr val="1A1A1A"/>
                </a:solidFill>
                <a:effectLst/>
                <a:latin typeface="Source Sans Pro" panose="020B0503030403020204" pitchFamily="34" charset="0"/>
              </a:rPr>
              <a:t>Norva</a:t>
            </a:r>
            <a:r>
              <a:rPr lang="en-IE" b="0" i="0" dirty="0">
                <a:solidFill>
                  <a:srgbClr val="1A1A1A"/>
                </a:solidFill>
                <a:effectLst/>
                <a:latin typeface="Source Sans Pro" panose="020B0503030403020204" pitchFamily="34" charset="0"/>
              </a:rPr>
              <a:t> Y. S. Lo, "Environmental Ethics", </a:t>
            </a:r>
            <a:r>
              <a:rPr lang="en-IE" b="0" i="1" dirty="0">
                <a:solidFill>
                  <a:srgbClr val="1A1A1A"/>
                </a:solidFill>
                <a:effectLst/>
                <a:latin typeface="Source Sans Pro" panose="020B0503030403020204" pitchFamily="34" charset="0"/>
              </a:rPr>
              <a:t>The Stanford </a:t>
            </a:r>
            <a:r>
              <a:rPr lang="en-IE" b="0" i="1" dirty="0" err="1">
                <a:solidFill>
                  <a:srgbClr val="1A1A1A"/>
                </a:solidFill>
                <a:effectLst/>
                <a:latin typeface="Source Sans Pro" panose="020B0503030403020204" pitchFamily="34" charset="0"/>
              </a:rPr>
              <a:t>Encyclopedia</a:t>
            </a:r>
            <a:r>
              <a:rPr lang="en-IE" b="0" i="1" dirty="0">
                <a:solidFill>
                  <a:srgbClr val="1A1A1A"/>
                </a:solidFill>
                <a:effectLst/>
                <a:latin typeface="Source Sans Pro" panose="020B0503030403020204" pitchFamily="34" charset="0"/>
              </a:rPr>
              <a:t> of Philosophy </a:t>
            </a:r>
            <a:r>
              <a:rPr lang="en-IE" b="0" i="0" dirty="0">
                <a:solidFill>
                  <a:srgbClr val="1A1A1A"/>
                </a:solidFill>
                <a:effectLst/>
                <a:latin typeface="Source Sans Pro" panose="020B0503030403020204" pitchFamily="34" charset="0"/>
              </a:rPr>
              <a:t>(Summer 2022 Edition), Edward N. </a:t>
            </a:r>
            <a:r>
              <a:rPr lang="en-IE" b="0" i="0" dirty="0" err="1">
                <a:solidFill>
                  <a:srgbClr val="1A1A1A"/>
                </a:solidFill>
                <a:effectLst/>
                <a:latin typeface="Source Sans Pro" panose="020B0503030403020204" pitchFamily="34" charset="0"/>
              </a:rPr>
              <a:t>Zalta</a:t>
            </a:r>
            <a:r>
              <a:rPr lang="en-IE" b="0" i="0" dirty="0">
                <a:solidFill>
                  <a:srgbClr val="1A1A1A"/>
                </a:solidFill>
                <a:effectLst/>
                <a:latin typeface="Source Sans Pro" panose="020B0503030403020204" pitchFamily="34" charset="0"/>
              </a:rPr>
              <a:t> (ed.), URL = &lt;https://plato.stanford.edu/archives/sum2022/entries/ethics-environmental/&gt;.</a:t>
            </a:r>
            <a:endParaRPr lang="en-IE"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E" sz="1200" b="0" i="0" u="none" strike="noStrike" cap="none" smtClean="0">
                <a:solidFill>
                  <a:schemeClr val="dk1"/>
                </a:solidFill>
                <a:latin typeface="Calibri"/>
                <a:ea typeface="Calibri"/>
                <a:cs typeface="Calibri"/>
                <a:sym typeface="Calibri"/>
              </a:rPr>
              <a:t>15</a:t>
            </a:fld>
            <a:endParaRPr lang="en-I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0297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Aldo Leopold </a:t>
            </a:r>
            <a:r>
              <a:rPr lang="en-IE" b="0" i="1" dirty="0">
                <a:solidFill>
                  <a:srgbClr val="1A1A1A"/>
                </a:solidFill>
                <a:effectLst/>
                <a:latin typeface="Times New Roman" panose="02020603050405020304" pitchFamily="18" charset="0"/>
              </a:rPr>
              <a:t>A Sand County Almanac -</a:t>
            </a:r>
            <a:r>
              <a:rPr lang="en-IE" dirty="0"/>
              <a:t> </a:t>
            </a:r>
            <a:r>
              <a:rPr lang="en-IE" i="1" dirty="0"/>
              <a:t>land ethic (1949)</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E" sz="1200" b="0" i="0" u="none" strike="noStrike" cap="none" smtClean="0">
                <a:solidFill>
                  <a:schemeClr val="dk1"/>
                </a:solidFill>
                <a:latin typeface="Calibri"/>
                <a:ea typeface="Calibri"/>
                <a:cs typeface="Calibri"/>
                <a:sym typeface="Calibri"/>
              </a:rPr>
              <a:t>27</a:t>
            </a:fld>
            <a:endParaRPr lang="en-I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2910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C88BA-33BC-AAB6-F4FE-2508FA555A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4C77B-47EF-9EA5-4987-747A065507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B68211-309E-5B56-C58A-29E8621BAF00}"/>
              </a:ext>
            </a:extLst>
          </p:cNvPr>
          <p:cNvSpPr>
            <a:spLocks noGrp="1"/>
          </p:cNvSpPr>
          <p:nvPr>
            <p:ph type="body" idx="1"/>
          </p:nvPr>
        </p:nvSpPr>
        <p:spPr/>
        <p:txBody>
          <a:bodyPr/>
          <a:lstStyle/>
          <a:p>
            <a:r>
              <a:rPr lang="en-IE" dirty="0"/>
              <a:t>Aldo Leopold </a:t>
            </a:r>
            <a:r>
              <a:rPr lang="en-IE" b="0" i="1" dirty="0">
                <a:solidFill>
                  <a:srgbClr val="1A1A1A"/>
                </a:solidFill>
                <a:effectLst/>
                <a:latin typeface="Times New Roman" panose="02020603050405020304" pitchFamily="18" charset="0"/>
              </a:rPr>
              <a:t>A Sand County Almanac -</a:t>
            </a:r>
            <a:r>
              <a:rPr lang="en-IE" dirty="0"/>
              <a:t> </a:t>
            </a:r>
            <a:r>
              <a:rPr lang="en-IE" i="1" dirty="0"/>
              <a:t>land ethic (1949)</a:t>
            </a:r>
          </a:p>
        </p:txBody>
      </p:sp>
      <p:sp>
        <p:nvSpPr>
          <p:cNvPr id="4" name="Slide Number Placeholder 3">
            <a:extLst>
              <a:ext uri="{FF2B5EF4-FFF2-40B4-BE49-F238E27FC236}">
                <a16:creationId xmlns:a16="http://schemas.microsoft.com/office/drawing/2014/main" id="{05BDEA0E-14C7-ADD3-3777-6C22BD306EE3}"/>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E" sz="1200" b="0" i="0" u="none" strike="noStrike" cap="none" smtClean="0">
                <a:solidFill>
                  <a:schemeClr val="dk1"/>
                </a:solidFill>
                <a:latin typeface="Calibri"/>
                <a:ea typeface="Calibri"/>
                <a:cs typeface="Calibri"/>
                <a:sym typeface="Calibri"/>
              </a:rPr>
              <a:t>28</a:t>
            </a:fld>
            <a:endParaRPr lang="en-I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5711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E" sz="1400" dirty="0">
              <a:cs typeface="Times New Roman" panose="02020603050405020304" pitchFamily="18" charset="0"/>
            </a:endParaRPr>
          </a:p>
          <a:p>
            <a:endParaRPr lang="en-IE"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E" sz="1200" b="0" i="0" u="none" strike="noStrike" cap="none" smtClean="0">
                <a:solidFill>
                  <a:schemeClr val="dk1"/>
                </a:solidFill>
                <a:latin typeface="Calibri"/>
                <a:ea typeface="Calibri"/>
                <a:cs typeface="Calibri"/>
                <a:sym typeface="Calibri"/>
              </a:rPr>
              <a:t>29</a:t>
            </a:fld>
            <a:endParaRPr lang="en-I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104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5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9" name="Google Shape;29;p5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 name="Google Shape;30;p5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E"/>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IE"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28B80C78-B329-FCAE-DC27-B07F8AAE5696}"/>
              </a:ext>
            </a:extLst>
          </p:cNvPr>
          <p:cNvSpPr>
            <a:spLocks noGrp="1"/>
          </p:cNvSpPr>
          <p:nvPr>
            <p:ph type="dt" sz="half" idx="10"/>
          </p:nvPr>
        </p:nvSpPr>
        <p:spPr/>
        <p:txBody>
          <a:bodyPr/>
          <a:lstStyle>
            <a:lvl1pPr>
              <a:defRPr/>
            </a:lvl1pPr>
          </a:lstStyle>
          <a:p>
            <a:pPr>
              <a:defRPr/>
            </a:pPr>
            <a:endParaRPr lang="en-US" altLang="en-US"/>
          </a:p>
        </p:txBody>
      </p:sp>
      <p:sp>
        <p:nvSpPr>
          <p:cNvPr id="6" name="Footer Placeholder 4">
            <a:extLst>
              <a:ext uri="{FF2B5EF4-FFF2-40B4-BE49-F238E27FC236}">
                <a16:creationId xmlns:a16="http://schemas.microsoft.com/office/drawing/2014/main" id="{8FBB6204-0795-09C7-0FB7-F2F7B5D2F400}"/>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CDB2B332-23E5-3115-7E02-D0913971909F}"/>
              </a:ext>
            </a:extLst>
          </p:cNvPr>
          <p:cNvSpPr>
            <a:spLocks noGrp="1"/>
          </p:cNvSpPr>
          <p:nvPr>
            <p:ph type="sldNum" sz="quarter" idx="12"/>
          </p:nvPr>
        </p:nvSpPr>
        <p:spPr/>
        <p:txBody>
          <a:bodyPr/>
          <a:lstStyle>
            <a:lvl1pPr>
              <a:defRPr/>
            </a:lvl1pPr>
          </a:lstStyle>
          <a:p>
            <a:fld id="{2D7C4110-EF0E-4A45-85EE-F6FDB86D8093}" type="slidenum">
              <a:rPr lang="en-US" altLang="en-US"/>
              <a:pPr/>
              <a:t>‹#›</a:t>
            </a:fld>
            <a:endParaRPr lang="en-US" altLang="en-US"/>
          </a:p>
        </p:txBody>
      </p:sp>
    </p:spTree>
    <p:extLst>
      <p:ext uri="{BB962C8B-B14F-4D97-AF65-F5344CB8AC3E}">
        <p14:creationId xmlns:p14="http://schemas.microsoft.com/office/powerpoint/2010/main" val="1595367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7EBDA7A3-E2BF-78D5-CF16-BEF2D997FFB7}"/>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E9C55A88-5384-1285-C66F-948609F8DE38}"/>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87E9F81D-0D72-99C1-B097-9545D944E65C}"/>
              </a:ext>
            </a:extLst>
          </p:cNvPr>
          <p:cNvSpPr>
            <a:spLocks noGrp="1"/>
          </p:cNvSpPr>
          <p:nvPr>
            <p:ph type="sldNum" sz="quarter" idx="12"/>
          </p:nvPr>
        </p:nvSpPr>
        <p:spPr/>
        <p:txBody>
          <a:bodyPr/>
          <a:lstStyle>
            <a:lvl1pPr>
              <a:defRPr/>
            </a:lvl1pPr>
          </a:lstStyle>
          <a:p>
            <a:fld id="{33EB805C-6758-497E-B275-9D3A624A1824}" type="slidenum">
              <a:rPr lang="en-US" altLang="en-US"/>
              <a:pPr/>
              <a:t>‹#›</a:t>
            </a:fld>
            <a:endParaRPr lang="en-US" altLang="en-US"/>
          </a:p>
        </p:txBody>
      </p:sp>
    </p:spTree>
    <p:extLst>
      <p:ext uri="{BB962C8B-B14F-4D97-AF65-F5344CB8AC3E}">
        <p14:creationId xmlns:p14="http://schemas.microsoft.com/office/powerpoint/2010/main" val="463339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9EAA54C3-A046-16FA-ECD8-38BCEBD087EA}"/>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400C9E4C-B86D-22A3-0CA5-729C92DE7A52}"/>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899CE0A3-A0EC-98A0-C1EA-8139014BD1DD}"/>
              </a:ext>
            </a:extLst>
          </p:cNvPr>
          <p:cNvSpPr>
            <a:spLocks noGrp="1"/>
          </p:cNvSpPr>
          <p:nvPr>
            <p:ph type="sldNum" sz="quarter" idx="12"/>
          </p:nvPr>
        </p:nvSpPr>
        <p:spPr/>
        <p:txBody>
          <a:bodyPr/>
          <a:lstStyle>
            <a:lvl1pPr>
              <a:defRPr/>
            </a:lvl1pPr>
          </a:lstStyle>
          <a:p>
            <a:fld id="{4C6576B2-2F2D-490C-843D-480B9CB29660}" type="slidenum">
              <a:rPr lang="en-US" altLang="en-US"/>
              <a:pPr/>
              <a:t>‹#›</a:t>
            </a:fld>
            <a:endParaRPr lang="en-US" altLang="en-US"/>
          </a:p>
        </p:txBody>
      </p:sp>
    </p:spTree>
    <p:extLst>
      <p:ext uri="{BB962C8B-B14F-4D97-AF65-F5344CB8AC3E}">
        <p14:creationId xmlns:p14="http://schemas.microsoft.com/office/powerpoint/2010/main" val="3612477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D20713-8F66-53D9-E7AD-910C7D5865F0}"/>
              </a:ext>
            </a:extLst>
          </p:cNvPr>
          <p:cNvSpPr>
            <a:spLocks noGrp="1"/>
          </p:cNvSpPr>
          <p:nvPr>
            <p:ph type="dt" sz="half" idx="10"/>
          </p:nvPr>
        </p:nvSpPr>
        <p:spPr/>
        <p:txBody>
          <a:bodyPr/>
          <a:lstStyle>
            <a:lvl1pPr defTabSz="914400">
              <a:defRPr>
                <a:ea typeface="+mn-ea"/>
                <a:cs typeface="Arial" panose="020B0604020202020204" pitchFamily="34" charset="0"/>
              </a:defRPr>
            </a:lvl1pPr>
          </a:lstStyle>
          <a:p>
            <a:pPr>
              <a:defRPr/>
            </a:pPr>
            <a:fld id="{C97FC3E5-829F-4DEB-805B-9E9AB19BABAC}" type="datetime1">
              <a:rPr lang="en-US" altLang="en-US"/>
              <a:pPr>
                <a:defRPr/>
              </a:pPr>
              <a:t>3/8/2024</a:t>
            </a:fld>
            <a:endParaRPr lang="en-US" altLang="en-US"/>
          </a:p>
        </p:txBody>
      </p:sp>
      <p:sp>
        <p:nvSpPr>
          <p:cNvPr id="5" name="Footer Placeholder 4">
            <a:extLst>
              <a:ext uri="{FF2B5EF4-FFF2-40B4-BE49-F238E27FC236}">
                <a16:creationId xmlns:a16="http://schemas.microsoft.com/office/drawing/2014/main" id="{3E326CE7-DCE0-C37D-0B7E-4FAB31D037F9}"/>
              </a:ext>
            </a:extLst>
          </p:cNvPr>
          <p:cNvSpPr>
            <a:spLocks noGrp="1"/>
          </p:cNvSpPr>
          <p:nvPr>
            <p:ph type="ftr" sz="quarter" idx="11"/>
          </p:nvPr>
        </p:nvSpPr>
        <p:spPr/>
        <p:txBody>
          <a:bodyPr/>
          <a:lstStyle>
            <a:lvl1pPr defTabSz="914400">
              <a:defRPr/>
            </a:lvl1pPr>
          </a:lstStyle>
          <a:p>
            <a:pPr>
              <a:defRPr/>
            </a:pPr>
            <a:endParaRPr lang="en-US"/>
          </a:p>
        </p:txBody>
      </p:sp>
      <p:sp>
        <p:nvSpPr>
          <p:cNvPr id="6" name="Slide Number Placeholder 5">
            <a:extLst>
              <a:ext uri="{FF2B5EF4-FFF2-40B4-BE49-F238E27FC236}">
                <a16:creationId xmlns:a16="http://schemas.microsoft.com/office/drawing/2014/main" id="{16FCABC2-94B9-EEEF-73BF-F7BDE3460C15}"/>
              </a:ext>
            </a:extLst>
          </p:cNvPr>
          <p:cNvSpPr>
            <a:spLocks noGrp="1"/>
          </p:cNvSpPr>
          <p:nvPr>
            <p:ph type="sldNum" sz="quarter" idx="12"/>
          </p:nvPr>
        </p:nvSpPr>
        <p:spPr/>
        <p:txBody>
          <a:bodyPr/>
          <a:lstStyle>
            <a:lvl1pPr defTabSz="914400">
              <a:defRPr>
                <a:cs typeface="Arial" panose="020B0604020202020204" pitchFamily="34" charset="0"/>
              </a:defRPr>
            </a:lvl1pPr>
          </a:lstStyle>
          <a:p>
            <a:fld id="{5F89C0FA-1B80-49AB-BA4C-D0FE135795FC}" type="slidenum">
              <a:rPr lang="en-US" altLang="en-US"/>
              <a:pPr/>
              <a:t>‹#›</a:t>
            </a:fld>
            <a:endParaRPr lang="en-US" altLang="en-US"/>
          </a:p>
        </p:txBody>
      </p:sp>
    </p:spTree>
    <p:extLst>
      <p:ext uri="{BB962C8B-B14F-4D97-AF65-F5344CB8AC3E}">
        <p14:creationId xmlns:p14="http://schemas.microsoft.com/office/powerpoint/2010/main" val="28896733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71C20A4-1FCB-839F-45C2-74B502A23B01}"/>
              </a:ext>
            </a:extLst>
          </p:cNvPr>
          <p:cNvSpPr>
            <a:spLocks noGrp="1" noChangeArrowheads="1"/>
          </p:cNvSpPr>
          <p:nvPr>
            <p:ph type="dt" sz="half" idx="10"/>
          </p:nvPr>
        </p:nvSpPr>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5DD9E4B7-5267-F9E5-A8C5-5CC378C3E666}"/>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4721B385-0E7C-BF34-567A-24B5C190C680}"/>
              </a:ext>
            </a:extLst>
          </p:cNvPr>
          <p:cNvSpPr>
            <a:spLocks noGrp="1" noChangeArrowheads="1"/>
          </p:cNvSpPr>
          <p:nvPr>
            <p:ph type="sldNum" sz="quarter" idx="12"/>
          </p:nvPr>
        </p:nvSpPr>
        <p:spPr/>
        <p:txBody>
          <a:bodyPr/>
          <a:lstStyle>
            <a:lvl1pPr>
              <a:defRPr/>
            </a:lvl1pPr>
          </a:lstStyle>
          <a:p>
            <a:fld id="{A84A1687-6A5D-4542-90B9-905F03056A4B}" type="slidenum">
              <a:rPr lang="en-US" altLang="en-US"/>
              <a:pPr/>
              <a:t>‹#›</a:t>
            </a:fld>
            <a:endParaRPr lang="en-US" altLang="en-US"/>
          </a:p>
        </p:txBody>
      </p:sp>
    </p:spTree>
    <p:extLst>
      <p:ext uri="{BB962C8B-B14F-4D97-AF65-F5344CB8AC3E}">
        <p14:creationId xmlns:p14="http://schemas.microsoft.com/office/powerpoint/2010/main" val="2219656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E"/>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14C03FF7-6201-2018-CA21-25C023593724}"/>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988FC8E0-5C58-1F2F-EC71-EF444BB4D1F0}"/>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CEF868AF-277C-DBAC-FF69-33273F8EBBFF}"/>
              </a:ext>
            </a:extLst>
          </p:cNvPr>
          <p:cNvSpPr>
            <a:spLocks noGrp="1"/>
          </p:cNvSpPr>
          <p:nvPr>
            <p:ph type="sldNum" sz="quarter" idx="12"/>
          </p:nvPr>
        </p:nvSpPr>
        <p:spPr/>
        <p:txBody>
          <a:bodyPr/>
          <a:lstStyle>
            <a:lvl1pPr>
              <a:defRPr/>
            </a:lvl1pPr>
          </a:lstStyle>
          <a:p>
            <a:fld id="{C73AA1F2-09D2-4122-9BE3-2FAEDE6FA221}" type="slidenum">
              <a:rPr lang="en-US" altLang="en-US"/>
              <a:pPr/>
              <a:t>‹#›</a:t>
            </a:fld>
            <a:endParaRPr lang="en-US" altLang="en-US"/>
          </a:p>
        </p:txBody>
      </p:sp>
    </p:spTree>
    <p:extLst>
      <p:ext uri="{BB962C8B-B14F-4D97-AF65-F5344CB8AC3E}">
        <p14:creationId xmlns:p14="http://schemas.microsoft.com/office/powerpoint/2010/main" val="1997681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A5B1B59-7655-46B4-29F7-E41BEF103B34}"/>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4DFC5D50-38E6-C45D-BA53-6DCFC0C1E4C8}"/>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A6522E68-A5C1-09FE-AEE6-9E2B24F67E10}"/>
              </a:ext>
            </a:extLst>
          </p:cNvPr>
          <p:cNvSpPr>
            <a:spLocks noGrp="1"/>
          </p:cNvSpPr>
          <p:nvPr>
            <p:ph type="sldNum" sz="quarter" idx="12"/>
          </p:nvPr>
        </p:nvSpPr>
        <p:spPr/>
        <p:txBody>
          <a:bodyPr/>
          <a:lstStyle>
            <a:lvl1pPr>
              <a:defRPr/>
            </a:lvl1pPr>
          </a:lstStyle>
          <a:p>
            <a:fld id="{3FC9EE5D-B218-4BA2-A725-65BE8B920E1B}" type="slidenum">
              <a:rPr lang="en-US" altLang="en-US"/>
              <a:pPr/>
              <a:t>‹#›</a:t>
            </a:fld>
            <a:endParaRPr lang="en-US" altLang="en-US"/>
          </a:p>
        </p:txBody>
      </p:sp>
    </p:spTree>
    <p:extLst>
      <p:ext uri="{BB962C8B-B14F-4D97-AF65-F5344CB8AC3E}">
        <p14:creationId xmlns:p14="http://schemas.microsoft.com/office/powerpoint/2010/main" val="3481617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E"/>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7BE543-9BD1-2092-3405-8829AD95B5EB}"/>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B3B60BAE-2795-8D7D-1034-F6BD07CE557E}"/>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E9CE8062-A736-4A3D-94CF-954BC52CD656}"/>
              </a:ext>
            </a:extLst>
          </p:cNvPr>
          <p:cNvSpPr>
            <a:spLocks noGrp="1"/>
          </p:cNvSpPr>
          <p:nvPr>
            <p:ph type="sldNum" sz="quarter" idx="12"/>
          </p:nvPr>
        </p:nvSpPr>
        <p:spPr/>
        <p:txBody>
          <a:bodyPr/>
          <a:lstStyle>
            <a:lvl1pPr>
              <a:defRPr/>
            </a:lvl1pPr>
          </a:lstStyle>
          <a:p>
            <a:fld id="{66F235C6-421D-4768-9F72-2F8EAF955A97}" type="slidenum">
              <a:rPr lang="en-US" altLang="en-US"/>
              <a:pPr/>
              <a:t>‹#›</a:t>
            </a:fld>
            <a:endParaRPr lang="en-US" altLang="en-US"/>
          </a:p>
        </p:txBody>
      </p:sp>
    </p:spTree>
    <p:extLst>
      <p:ext uri="{BB962C8B-B14F-4D97-AF65-F5344CB8AC3E}">
        <p14:creationId xmlns:p14="http://schemas.microsoft.com/office/powerpoint/2010/main" val="2109872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3">
            <a:extLst>
              <a:ext uri="{FF2B5EF4-FFF2-40B4-BE49-F238E27FC236}">
                <a16:creationId xmlns:a16="http://schemas.microsoft.com/office/drawing/2014/main" id="{2D2DD5D9-C064-41E7-DF11-F95200D57A67}"/>
              </a:ext>
            </a:extLst>
          </p:cNvPr>
          <p:cNvSpPr>
            <a:spLocks noGrp="1"/>
          </p:cNvSpPr>
          <p:nvPr>
            <p:ph type="dt" sz="half" idx="10"/>
          </p:nvPr>
        </p:nvSpPr>
        <p:spPr/>
        <p:txBody>
          <a:bodyPr/>
          <a:lstStyle>
            <a:lvl1pPr>
              <a:defRPr/>
            </a:lvl1pPr>
          </a:lstStyle>
          <a:p>
            <a:pPr>
              <a:defRPr/>
            </a:pPr>
            <a:endParaRPr lang="en-US" altLang="en-US"/>
          </a:p>
        </p:txBody>
      </p:sp>
      <p:sp>
        <p:nvSpPr>
          <p:cNvPr id="6" name="Footer Placeholder 4">
            <a:extLst>
              <a:ext uri="{FF2B5EF4-FFF2-40B4-BE49-F238E27FC236}">
                <a16:creationId xmlns:a16="http://schemas.microsoft.com/office/drawing/2014/main" id="{F498F2CB-001C-9314-482B-AA4CFFA90D09}"/>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E10373AC-A51D-FC80-DC1E-C955779CA780}"/>
              </a:ext>
            </a:extLst>
          </p:cNvPr>
          <p:cNvSpPr>
            <a:spLocks noGrp="1"/>
          </p:cNvSpPr>
          <p:nvPr>
            <p:ph type="sldNum" sz="quarter" idx="12"/>
          </p:nvPr>
        </p:nvSpPr>
        <p:spPr/>
        <p:txBody>
          <a:bodyPr/>
          <a:lstStyle>
            <a:lvl1pPr>
              <a:defRPr/>
            </a:lvl1pPr>
          </a:lstStyle>
          <a:p>
            <a:fld id="{834025E1-3F24-488D-81A0-47D423B40274}" type="slidenum">
              <a:rPr lang="en-US" altLang="en-US"/>
              <a:pPr/>
              <a:t>‹#›</a:t>
            </a:fld>
            <a:endParaRPr lang="en-US" altLang="en-US"/>
          </a:p>
        </p:txBody>
      </p:sp>
    </p:spTree>
    <p:extLst>
      <p:ext uri="{BB962C8B-B14F-4D97-AF65-F5344CB8AC3E}">
        <p14:creationId xmlns:p14="http://schemas.microsoft.com/office/powerpoint/2010/main" val="2650736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E"/>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3">
            <a:extLst>
              <a:ext uri="{FF2B5EF4-FFF2-40B4-BE49-F238E27FC236}">
                <a16:creationId xmlns:a16="http://schemas.microsoft.com/office/drawing/2014/main" id="{D5602622-07EC-67E3-9680-7FDC15D5C253}"/>
              </a:ext>
            </a:extLst>
          </p:cNvPr>
          <p:cNvSpPr>
            <a:spLocks noGrp="1"/>
          </p:cNvSpPr>
          <p:nvPr>
            <p:ph type="dt" sz="half" idx="10"/>
          </p:nvPr>
        </p:nvSpPr>
        <p:spPr/>
        <p:txBody>
          <a:bodyPr/>
          <a:lstStyle>
            <a:lvl1pPr>
              <a:defRPr/>
            </a:lvl1pPr>
          </a:lstStyle>
          <a:p>
            <a:pPr>
              <a:defRPr/>
            </a:pPr>
            <a:endParaRPr lang="en-US" altLang="en-US"/>
          </a:p>
        </p:txBody>
      </p:sp>
      <p:sp>
        <p:nvSpPr>
          <p:cNvPr id="8" name="Footer Placeholder 4">
            <a:extLst>
              <a:ext uri="{FF2B5EF4-FFF2-40B4-BE49-F238E27FC236}">
                <a16:creationId xmlns:a16="http://schemas.microsoft.com/office/drawing/2014/main" id="{3C1241B3-04E2-77B9-AC57-E19741B0286C}"/>
              </a:ext>
            </a:extLst>
          </p:cNvPr>
          <p:cNvSpPr>
            <a:spLocks noGrp="1"/>
          </p:cNvSpPr>
          <p:nvPr>
            <p:ph type="ftr" sz="quarter" idx="11"/>
          </p:nvPr>
        </p:nvSpPr>
        <p:spPr/>
        <p:txBody>
          <a:bodyPr/>
          <a:lstStyle>
            <a:lvl1pPr>
              <a:defRPr/>
            </a:lvl1pPr>
          </a:lstStyle>
          <a:p>
            <a:pPr>
              <a:defRPr/>
            </a:pPr>
            <a:endParaRPr lang="en-US" altLang="en-US"/>
          </a:p>
        </p:txBody>
      </p:sp>
      <p:sp>
        <p:nvSpPr>
          <p:cNvPr id="9" name="Slide Number Placeholder 5">
            <a:extLst>
              <a:ext uri="{FF2B5EF4-FFF2-40B4-BE49-F238E27FC236}">
                <a16:creationId xmlns:a16="http://schemas.microsoft.com/office/drawing/2014/main" id="{9BDC1CFD-8AF7-1A6B-EF9E-26A1EFE3A4CA}"/>
              </a:ext>
            </a:extLst>
          </p:cNvPr>
          <p:cNvSpPr>
            <a:spLocks noGrp="1"/>
          </p:cNvSpPr>
          <p:nvPr>
            <p:ph type="sldNum" sz="quarter" idx="12"/>
          </p:nvPr>
        </p:nvSpPr>
        <p:spPr/>
        <p:txBody>
          <a:bodyPr/>
          <a:lstStyle>
            <a:lvl1pPr>
              <a:defRPr/>
            </a:lvl1pPr>
          </a:lstStyle>
          <a:p>
            <a:fld id="{6D68D836-90DA-471C-B32F-351C089F89E3}" type="slidenum">
              <a:rPr lang="en-US" altLang="en-US"/>
              <a:pPr/>
              <a:t>‹#›</a:t>
            </a:fld>
            <a:endParaRPr lang="en-US" altLang="en-US"/>
          </a:p>
        </p:txBody>
      </p:sp>
    </p:spTree>
    <p:extLst>
      <p:ext uri="{BB962C8B-B14F-4D97-AF65-F5344CB8AC3E}">
        <p14:creationId xmlns:p14="http://schemas.microsoft.com/office/powerpoint/2010/main" val="1742999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Date Placeholder 3">
            <a:extLst>
              <a:ext uri="{FF2B5EF4-FFF2-40B4-BE49-F238E27FC236}">
                <a16:creationId xmlns:a16="http://schemas.microsoft.com/office/drawing/2014/main" id="{BAB6F120-3122-6C4B-E3B0-6D006CEAE8D5}"/>
              </a:ext>
            </a:extLst>
          </p:cNvPr>
          <p:cNvSpPr>
            <a:spLocks noGrp="1"/>
          </p:cNvSpPr>
          <p:nvPr>
            <p:ph type="dt" sz="half" idx="10"/>
          </p:nvPr>
        </p:nvSpPr>
        <p:spPr/>
        <p:txBody>
          <a:bodyPr/>
          <a:lstStyle>
            <a:lvl1pPr>
              <a:defRPr/>
            </a:lvl1pPr>
          </a:lstStyle>
          <a:p>
            <a:pPr>
              <a:defRPr/>
            </a:pPr>
            <a:endParaRPr lang="en-US" altLang="en-US"/>
          </a:p>
        </p:txBody>
      </p:sp>
      <p:sp>
        <p:nvSpPr>
          <p:cNvPr id="4" name="Footer Placeholder 4">
            <a:extLst>
              <a:ext uri="{FF2B5EF4-FFF2-40B4-BE49-F238E27FC236}">
                <a16:creationId xmlns:a16="http://schemas.microsoft.com/office/drawing/2014/main" id="{785EBF3D-8540-E8A2-A8D4-AC5529EE4845}"/>
              </a:ext>
            </a:extLst>
          </p:cNvPr>
          <p:cNvSpPr>
            <a:spLocks noGrp="1"/>
          </p:cNvSpPr>
          <p:nvPr>
            <p:ph type="ftr" sz="quarter" idx="11"/>
          </p:nvPr>
        </p:nvSpPr>
        <p:spPr/>
        <p:txBody>
          <a:bodyPr/>
          <a:lstStyle>
            <a:lvl1pPr>
              <a:defRPr/>
            </a:lvl1pPr>
          </a:lstStyle>
          <a:p>
            <a:pPr>
              <a:defRPr/>
            </a:pPr>
            <a:endParaRPr lang="en-US" altLang="en-US"/>
          </a:p>
        </p:txBody>
      </p:sp>
      <p:sp>
        <p:nvSpPr>
          <p:cNvPr id="5" name="Slide Number Placeholder 5">
            <a:extLst>
              <a:ext uri="{FF2B5EF4-FFF2-40B4-BE49-F238E27FC236}">
                <a16:creationId xmlns:a16="http://schemas.microsoft.com/office/drawing/2014/main" id="{C55CB0A9-FB31-8643-329B-88E6C0ED177E}"/>
              </a:ext>
            </a:extLst>
          </p:cNvPr>
          <p:cNvSpPr>
            <a:spLocks noGrp="1"/>
          </p:cNvSpPr>
          <p:nvPr>
            <p:ph type="sldNum" sz="quarter" idx="12"/>
          </p:nvPr>
        </p:nvSpPr>
        <p:spPr/>
        <p:txBody>
          <a:bodyPr/>
          <a:lstStyle>
            <a:lvl1pPr>
              <a:defRPr/>
            </a:lvl1pPr>
          </a:lstStyle>
          <a:p>
            <a:fld id="{DF24E055-1FCE-4701-932F-2685B80EC183}" type="slidenum">
              <a:rPr lang="en-US" altLang="en-US"/>
              <a:pPr/>
              <a:t>‹#›</a:t>
            </a:fld>
            <a:endParaRPr lang="en-US" altLang="en-US"/>
          </a:p>
        </p:txBody>
      </p:sp>
    </p:spTree>
    <p:extLst>
      <p:ext uri="{BB962C8B-B14F-4D97-AF65-F5344CB8AC3E}">
        <p14:creationId xmlns:p14="http://schemas.microsoft.com/office/powerpoint/2010/main" val="4127724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8658536-8BC1-CC62-7BE8-AC13E28C38A5}"/>
              </a:ext>
            </a:extLst>
          </p:cNvPr>
          <p:cNvSpPr>
            <a:spLocks noGrp="1"/>
          </p:cNvSpPr>
          <p:nvPr>
            <p:ph type="dt" sz="half" idx="10"/>
          </p:nvPr>
        </p:nvSpPr>
        <p:spPr/>
        <p:txBody>
          <a:bodyPr/>
          <a:lstStyle>
            <a:lvl1pPr>
              <a:defRPr/>
            </a:lvl1pPr>
          </a:lstStyle>
          <a:p>
            <a:pPr>
              <a:defRPr/>
            </a:pPr>
            <a:endParaRPr lang="en-US" altLang="en-US"/>
          </a:p>
        </p:txBody>
      </p:sp>
      <p:sp>
        <p:nvSpPr>
          <p:cNvPr id="3" name="Footer Placeholder 4">
            <a:extLst>
              <a:ext uri="{FF2B5EF4-FFF2-40B4-BE49-F238E27FC236}">
                <a16:creationId xmlns:a16="http://schemas.microsoft.com/office/drawing/2014/main" id="{10F20E2D-E74C-CFBE-7A26-6137F858109E}"/>
              </a:ext>
            </a:extLst>
          </p:cNvPr>
          <p:cNvSpPr>
            <a:spLocks noGrp="1"/>
          </p:cNvSpPr>
          <p:nvPr>
            <p:ph type="ftr" sz="quarter" idx="11"/>
          </p:nvPr>
        </p:nvSpPr>
        <p:spPr/>
        <p:txBody>
          <a:bodyPr/>
          <a:lstStyle>
            <a:lvl1pPr>
              <a:defRPr/>
            </a:lvl1pPr>
          </a:lstStyle>
          <a:p>
            <a:pPr>
              <a:defRPr/>
            </a:pPr>
            <a:endParaRPr lang="en-US" altLang="en-US"/>
          </a:p>
        </p:txBody>
      </p:sp>
      <p:sp>
        <p:nvSpPr>
          <p:cNvPr id="4" name="Slide Number Placeholder 5">
            <a:extLst>
              <a:ext uri="{FF2B5EF4-FFF2-40B4-BE49-F238E27FC236}">
                <a16:creationId xmlns:a16="http://schemas.microsoft.com/office/drawing/2014/main" id="{8BDF8533-2ED6-D477-6A1A-205B26BE6F1C}"/>
              </a:ext>
            </a:extLst>
          </p:cNvPr>
          <p:cNvSpPr>
            <a:spLocks noGrp="1"/>
          </p:cNvSpPr>
          <p:nvPr>
            <p:ph type="sldNum" sz="quarter" idx="12"/>
          </p:nvPr>
        </p:nvSpPr>
        <p:spPr/>
        <p:txBody>
          <a:bodyPr/>
          <a:lstStyle>
            <a:lvl1pPr>
              <a:defRPr/>
            </a:lvl1pPr>
          </a:lstStyle>
          <a:p>
            <a:fld id="{4FCA8616-D849-4AE6-955D-44CAC4EF4A98}" type="slidenum">
              <a:rPr lang="en-US" altLang="en-US"/>
              <a:pPr/>
              <a:t>‹#›</a:t>
            </a:fld>
            <a:endParaRPr lang="en-US" altLang="en-US"/>
          </a:p>
        </p:txBody>
      </p:sp>
    </p:spTree>
    <p:extLst>
      <p:ext uri="{BB962C8B-B14F-4D97-AF65-F5344CB8AC3E}">
        <p14:creationId xmlns:p14="http://schemas.microsoft.com/office/powerpoint/2010/main" val="2523688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E"/>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A1A15A91-9D5C-8ECA-5F48-5EABBF70E4F1}"/>
              </a:ext>
            </a:extLst>
          </p:cNvPr>
          <p:cNvSpPr>
            <a:spLocks noGrp="1"/>
          </p:cNvSpPr>
          <p:nvPr>
            <p:ph type="dt" sz="half" idx="10"/>
          </p:nvPr>
        </p:nvSpPr>
        <p:spPr/>
        <p:txBody>
          <a:bodyPr/>
          <a:lstStyle>
            <a:lvl1pPr>
              <a:defRPr/>
            </a:lvl1pPr>
          </a:lstStyle>
          <a:p>
            <a:pPr>
              <a:defRPr/>
            </a:pPr>
            <a:endParaRPr lang="en-US" altLang="en-US"/>
          </a:p>
        </p:txBody>
      </p:sp>
      <p:sp>
        <p:nvSpPr>
          <p:cNvPr id="6" name="Footer Placeholder 4">
            <a:extLst>
              <a:ext uri="{FF2B5EF4-FFF2-40B4-BE49-F238E27FC236}">
                <a16:creationId xmlns:a16="http://schemas.microsoft.com/office/drawing/2014/main" id="{8693B432-2360-37AF-D681-1CC54B816486}"/>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A506D781-82B9-849C-AD81-EB7E0D063186}"/>
              </a:ext>
            </a:extLst>
          </p:cNvPr>
          <p:cNvSpPr>
            <a:spLocks noGrp="1"/>
          </p:cNvSpPr>
          <p:nvPr>
            <p:ph type="sldNum" sz="quarter" idx="12"/>
          </p:nvPr>
        </p:nvSpPr>
        <p:spPr/>
        <p:txBody>
          <a:bodyPr/>
          <a:lstStyle>
            <a:lvl1pPr>
              <a:defRPr/>
            </a:lvl1pPr>
          </a:lstStyle>
          <a:p>
            <a:fld id="{DFE032CC-60F8-4947-BA95-E41D6CFB48E0}" type="slidenum">
              <a:rPr lang="en-US" altLang="en-US"/>
              <a:pPr/>
              <a:t>‹#›</a:t>
            </a:fld>
            <a:endParaRPr lang="en-US" altLang="en-US"/>
          </a:p>
        </p:txBody>
      </p:sp>
    </p:spTree>
    <p:extLst>
      <p:ext uri="{BB962C8B-B14F-4D97-AF65-F5344CB8AC3E}">
        <p14:creationId xmlns:p14="http://schemas.microsoft.com/office/powerpoint/2010/main" val="16335999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5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23" name="Google Shape;23;p5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Google Shape;24;p5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5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5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E"/>
              <a:t>‹#›</a:t>
            </a:fld>
            <a:endParaRPr/>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73F9406-3581-E143-CC30-5020CA1AE29D}"/>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E" altLang="en-US"/>
          </a:p>
        </p:txBody>
      </p:sp>
      <p:sp>
        <p:nvSpPr>
          <p:cNvPr id="1027" name="Text Placeholder 2">
            <a:extLst>
              <a:ext uri="{FF2B5EF4-FFF2-40B4-BE49-F238E27FC236}">
                <a16:creationId xmlns:a16="http://schemas.microsoft.com/office/drawing/2014/main" id="{6E113E5B-CC58-7855-AD3D-A5207FDB43A4}"/>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E" altLang="en-US"/>
          </a:p>
        </p:txBody>
      </p:sp>
      <p:sp>
        <p:nvSpPr>
          <p:cNvPr id="4" name="Date Placeholder 3">
            <a:extLst>
              <a:ext uri="{FF2B5EF4-FFF2-40B4-BE49-F238E27FC236}">
                <a16:creationId xmlns:a16="http://schemas.microsoft.com/office/drawing/2014/main" id="{8FFF473F-9DEB-4396-977E-845F7FB0393F}"/>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ltLang="en-US"/>
          </a:p>
        </p:txBody>
      </p:sp>
      <p:sp>
        <p:nvSpPr>
          <p:cNvPr id="5" name="Footer Placeholder 4">
            <a:extLst>
              <a:ext uri="{FF2B5EF4-FFF2-40B4-BE49-F238E27FC236}">
                <a16:creationId xmlns:a16="http://schemas.microsoft.com/office/drawing/2014/main" id="{3BFB6327-7CA3-4B30-9727-787D305A6CD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ltLang="en-US"/>
          </a:p>
        </p:txBody>
      </p:sp>
      <p:sp>
        <p:nvSpPr>
          <p:cNvPr id="6" name="Slide Number Placeholder 5">
            <a:extLst>
              <a:ext uri="{FF2B5EF4-FFF2-40B4-BE49-F238E27FC236}">
                <a16:creationId xmlns:a16="http://schemas.microsoft.com/office/drawing/2014/main" id="{91DC77CE-955B-4289-A1F5-3F44D5E83198}"/>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fld id="{A222BB02-1C9F-4742-BF6F-561EDF75B6A2}" type="slidenum">
              <a:rPr lang="en-US" altLang="en-US"/>
              <a:pPr/>
              <a:t>‹#›</a:t>
            </a:fld>
            <a:endParaRPr lang="en-US" altLang="en-US"/>
          </a:p>
        </p:txBody>
      </p:sp>
    </p:spTree>
    <p:extLst>
      <p:ext uri="{BB962C8B-B14F-4D97-AF65-F5344CB8AC3E}">
        <p14:creationId xmlns:p14="http://schemas.microsoft.com/office/powerpoint/2010/main" val="347521752"/>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7351993B-8F56-A96E-EC10-AA393D28300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557CA43E-6A9F-61B9-1D67-30BE53900E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69525276-6B96-4F37-BD86-04969C932CC6}"/>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defTabSz="457200" eaLnBrk="1" hangingPunct="1">
              <a:defRPr sz="1200">
                <a:solidFill>
                  <a:srgbClr val="898989"/>
                </a:solidFill>
                <a:latin typeface="Times New Roman" panose="02020603050405020304" pitchFamily="18" charset="0"/>
                <a:ea typeface="ＭＳ Ｐゴシック" panose="020B0600070205080204" pitchFamily="34" charset="-128"/>
                <a:cs typeface="+mn-cs"/>
              </a:defRPr>
            </a:lvl1pPr>
          </a:lstStyle>
          <a:p>
            <a:pPr>
              <a:defRPr/>
            </a:pPr>
            <a:fld id="{6D2024D4-C4B9-41F9-BBF7-3476AFD12C17}" type="datetime1">
              <a:rPr lang="en-US" altLang="en-US"/>
              <a:pPr>
                <a:defRPr/>
              </a:pPr>
              <a:t>3/8/2024</a:t>
            </a:fld>
            <a:endParaRPr lang="en-US" altLang="en-US"/>
          </a:p>
        </p:txBody>
      </p:sp>
      <p:sp>
        <p:nvSpPr>
          <p:cNvPr id="5" name="Footer Placeholder 4">
            <a:extLst>
              <a:ext uri="{FF2B5EF4-FFF2-40B4-BE49-F238E27FC236}">
                <a16:creationId xmlns:a16="http://schemas.microsoft.com/office/drawing/2014/main" id="{E44F2FB4-3112-4F98-83A2-FF970ADE590A}"/>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defTabSz="457200" eaLnBrk="1" fontAlgn="auto" hangingPunct="1">
              <a:spcBef>
                <a:spcPts val="0"/>
              </a:spcBef>
              <a:spcAft>
                <a:spcPts val="0"/>
              </a:spcAft>
              <a:defRPr sz="1200">
                <a:solidFill>
                  <a:prstClr val="black">
                    <a:tint val="75000"/>
                  </a:prstClr>
                </a:solidFill>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A21D9A03-50C6-4EF9-8B58-0F2FA226F5E4}"/>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defTabSz="457200" eaLnBrk="1" hangingPunct="1">
              <a:defRPr sz="1200">
                <a:solidFill>
                  <a:srgbClr val="898989"/>
                </a:solidFill>
                <a:latin typeface="Times New Roman" panose="02020603050405020304" pitchFamily="18" charset="0"/>
                <a:ea typeface="ＭＳ Ｐゴシック" panose="020B0600070205080204" pitchFamily="34" charset="-128"/>
              </a:defRPr>
            </a:lvl1pPr>
          </a:lstStyle>
          <a:p>
            <a:fld id="{624E8240-0DB3-4C83-8934-B486325C97DA}" type="slidenum">
              <a:rPr lang="en-US" altLang="en-US"/>
              <a:pPr/>
              <a:t>‹#›</a:t>
            </a:fld>
            <a:endParaRPr lang="en-US" altLang="en-US"/>
          </a:p>
        </p:txBody>
      </p:sp>
    </p:spTree>
    <p:extLst>
      <p:ext uri="{BB962C8B-B14F-4D97-AF65-F5344CB8AC3E}">
        <p14:creationId xmlns:p14="http://schemas.microsoft.com/office/powerpoint/2010/main" val="694124967"/>
      </p:ext>
    </p:extLst>
  </p:cSld>
  <p:clrMap bg1="lt1" tx1="dk1" bg2="lt2" tx2="dk2" accent1="accent1" accent2="accent2" accent3="accent3" accent4="accent4" accent5="accent5" accent6="accent6" hlink="hlink" folHlink="folHlink"/>
  <p:sldLayoutIdLst>
    <p:sldLayoutId id="2147483665" r:id="rId1"/>
    <p:sldLayoutId id="2147483666" r:id="rId2"/>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Arial"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Arial"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Arial"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Arial"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Arial"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Orla.Richardson@univeristyofgalway.i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www.ieee.org/about/index.html" TargetMode="External"/><Relationship Id="rId7" Type="http://schemas.openxmlformats.org/officeDocument/2006/relationships/hyperlink" Target="https://www.computer.org/education/code-of-ethic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www.acm.org/code-of-ethics" TargetMode="External"/><Relationship Id="rId5" Type="http://schemas.openxmlformats.org/officeDocument/2006/relationships/hyperlink" Target="https://www.acm.org/about-acm/mission-vision-values-goals" TargetMode="External"/><Relationship Id="rId4" Type="http://schemas.openxmlformats.org/officeDocument/2006/relationships/hyperlink" Target="https://www.ieee.org/about/corporate/governance/p7-8.html" TargetMode="External"/><Relationship Id="rId9" Type="http://schemas.openxmlformats.org/officeDocument/2006/relationships/image" Target="../media/image1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www.theguardian.com/society/2023/may/21/care-bots-care-tech-uk-robots-carers-emily-kenway"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a:extLst>
              <a:ext uri="{FF2B5EF4-FFF2-40B4-BE49-F238E27FC236}">
                <a16:creationId xmlns:a16="http://schemas.microsoft.com/office/drawing/2014/main" id="{1E126578-8228-1A4A-964E-959AFBEEA792}"/>
              </a:ext>
            </a:extLst>
          </p:cNvPr>
          <p:cNvSpPr>
            <a:spLocks noGrp="1"/>
          </p:cNvSpPr>
          <p:nvPr>
            <p:ph idx="1"/>
          </p:nvPr>
        </p:nvSpPr>
        <p:spPr>
          <a:xfrm>
            <a:off x="250825" y="333375"/>
            <a:ext cx="8569325" cy="6048375"/>
          </a:xfrm>
        </p:spPr>
        <p:txBody>
          <a:bodyPr rtlCol="0">
            <a:normAutofit/>
          </a:bodyPr>
          <a:lstStyle/>
          <a:p>
            <a:pPr marL="0" indent="0" algn="ctr" eaLnBrk="1" fontAlgn="auto" hangingPunct="1">
              <a:spcAft>
                <a:spcPts val="0"/>
              </a:spcAft>
              <a:buFont typeface="Arial" panose="020B0604020202020204" pitchFamily="34" charset="0"/>
              <a:buNone/>
              <a:defRPr/>
            </a:pPr>
            <a:r>
              <a:rPr lang="en-IE" altLang="en-US" sz="2800" b="1" dirty="0"/>
              <a:t>CT3112: Professional Skills – Ethics component</a:t>
            </a:r>
          </a:p>
          <a:p>
            <a:pPr marL="0" indent="0" eaLnBrk="1" fontAlgn="auto" hangingPunct="1">
              <a:spcAft>
                <a:spcPts val="0"/>
              </a:spcAft>
              <a:buFont typeface="Arial" panose="020B0604020202020204" pitchFamily="34" charset="0"/>
              <a:buNone/>
              <a:defRPr/>
            </a:pPr>
            <a:endParaRPr lang="en-IE" altLang="en-US" sz="2800" b="1" dirty="0"/>
          </a:p>
          <a:p>
            <a:pPr marL="0" indent="0" algn="ctr" eaLnBrk="1" fontAlgn="auto" hangingPunct="1">
              <a:spcAft>
                <a:spcPts val="0"/>
              </a:spcAft>
              <a:buFont typeface="Arial" panose="020B0604020202020204" pitchFamily="34" charset="0"/>
              <a:buNone/>
              <a:defRPr/>
            </a:pPr>
            <a:r>
              <a:rPr lang="en-IE" altLang="en-US" sz="2800" dirty="0"/>
              <a:t>Lecturer: Dr Orla Richardson</a:t>
            </a:r>
          </a:p>
          <a:p>
            <a:pPr marL="0" indent="0" eaLnBrk="1" fontAlgn="auto" hangingPunct="1">
              <a:spcAft>
                <a:spcPts val="0"/>
              </a:spcAft>
              <a:buFont typeface="Arial" panose="020B0604020202020204" pitchFamily="34" charset="0"/>
              <a:buNone/>
              <a:defRPr/>
            </a:pPr>
            <a:endParaRPr lang="en-IE" altLang="en-US" sz="2800" dirty="0"/>
          </a:p>
          <a:p>
            <a:pPr marL="0" indent="0" algn="ctr" eaLnBrk="1" fontAlgn="auto" hangingPunct="1">
              <a:spcAft>
                <a:spcPts val="0"/>
              </a:spcAft>
              <a:buFont typeface="Arial" panose="020B0604020202020204" pitchFamily="34" charset="0"/>
              <a:buNone/>
              <a:defRPr/>
            </a:pPr>
            <a:r>
              <a:rPr lang="en-IE" altLang="en-US" sz="2800" dirty="0"/>
              <a:t>U. of G. Discipline of Philosophy</a:t>
            </a:r>
          </a:p>
          <a:p>
            <a:pPr marL="0" indent="0" eaLnBrk="1" fontAlgn="auto" hangingPunct="1">
              <a:spcAft>
                <a:spcPts val="0"/>
              </a:spcAft>
              <a:buFont typeface="Arial" panose="020B0604020202020204" pitchFamily="34" charset="0"/>
              <a:buNone/>
              <a:defRPr/>
            </a:pPr>
            <a:endParaRPr lang="en-IE" altLang="en-US" sz="2800" dirty="0"/>
          </a:p>
          <a:p>
            <a:pPr marL="0" indent="0" algn="ctr" eaLnBrk="1" fontAlgn="auto" hangingPunct="1">
              <a:spcAft>
                <a:spcPts val="0"/>
              </a:spcAft>
              <a:buFont typeface="Arial" panose="020B0604020202020204" pitchFamily="34" charset="0"/>
              <a:buNone/>
              <a:defRPr/>
            </a:pPr>
            <a:r>
              <a:rPr lang="en-IE" altLang="en-US" sz="2800" dirty="0"/>
              <a:t>Week 10: Lecture 3</a:t>
            </a:r>
          </a:p>
          <a:p>
            <a:pPr marL="0" indent="0" eaLnBrk="1" fontAlgn="auto" hangingPunct="1">
              <a:spcAft>
                <a:spcPts val="0"/>
              </a:spcAft>
              <a:buFont typeface="Arial" panose="020B0604020202020204" pitchFamily="34" charset="0"/>
              <a:buNone/>
              <a:defRPr/>
            </a:pPr>
            <a:endParaRPr lang="en-IE" altLang="en-US" sz="2800" b="1" dirty="0"/>
          </a:p>
          <a:p>
            <a:pPr marL="0" indent="0" eaLnBrk="1" fontAlgn="auto" hangingPunct="1">
              <a:spcAft>
                <a:spcPts val="0"/>
              </a:spcAft>
              <a:buFont typeface="Arial" panose="020B0604020202020204" pitchFamily="34" charset="0"/>
              <a:buNone/>
              <a:defRPr/>
            </a:pPr>
            <a:endParaRPr lang="en-IE" altLang="en-US" sz="2800" b="1" dirty="0"/>
          </a:p>
          <a:p>
            <a:pPr marL="0" indent="0" algn="ctr" eaLnBrk="1" fontAlgn="auto" hangingPunct="1">
              <a:spcAft>
                <a:spcPts val="0"/>
              </a:spcAft>
              <a:buFont typeface="Arial" panose="020B0604020202020204" pitchFamily="34" charset="0"/>
              <a:buNone/>
              <a:defRPr/>
            </a:pPr>
            <a:r>
              <a:rPr lang="en-IE" altLang="en-US" sz="2800" b="1" dirty="0"/>
              <a:t>Email: </a:t>
            </a:r>
            <a:r>
              <a:rPr lang="en-IE" altLang="en-US" sz="2800" b="1" dirty="0">
                <a:hlinkClick r:id="rId2"/>
              </a:rPr>
              <a:t>Orla.Richardson@universityofgalway.ie</a:t>
            </a:r>
            <a:endParaRPr lang="en-IE" altLang="en-US" sz="2800" b="1" dirty="0"/>
          </a:p>
          <a:p>
            <a:pPr marL="0" indent="0" eaLnBrk="1" fontAlgn="auto" hangingPunct="1">
              <a:spcAft>
                <a:spcPts val="0"/>
              </a:spcAft>
              <a:buFont typeface="Arial" panose="020B0604020202020204" pitchFamily="34" charset="0"/>
              <a:buNone/>
              <a:defRPr/>
            </a:pPr>
            <a:endParaRPr lang="en-IE" altLang="en-US" b="1" dirty="0"/>
          </a:p>
          <a:p>
            <a:pPr marL="0" indent="0" eaLnBrk="1" fontAlgn="auto" hangingPunct="1">
              <a:spcAft>
                <a:spcPts val="0"/>
              </a:spcAft>
              <a:buFont typeface="Arial" panose="020B0604020202020204" pitchFamily="34" charset="0"/>
              <a:buNone/>
              <a:defRPr/>
            </a:pPr>
            <a:endParaRPr lang="en-IE" altLang="en-US" b="1" dirty="0"/>
          </a:p>
          <a:p>
            <a:pPr marL="0" indent="0" eaLnBrk="1" fontAlgn="auto" hangingPunct="1">
              <a:spcAft>
                <a:spcPts val="0"/>
              </a:spcAft>
              <a:buFont typeface="Arial" panose="020B0604020202020204" pitchFamily="34" charset="0"/>
              <a:buNone/>
              <a:defRPr/>
            </a:pPr>
            <a:endParaRPr lang="en-IE" altLang="en-US" b="1" dirty="0"/>
          </a:p>
          <a:p>
            <a:pPr eaLnBrk="1" fontAlgn="auto" hangingPunct="1">
              <a:spcAft>
                <a:spcPts val="0"/>
              </a:spcAft>
              <a:defRPr/>
            </a:pPr>
            <a:endParaRPr lang="en-IE" altLang="en-US" dirty="0"/>
          </a:p>
        </p:txBody>
      </p:sp>
    </p:spTree>
  </p:cSld>
  <p:clrMapOvr>
    <a:masterClrMapping/>
  </p:clrMapOvr>
  <p:transition spd="slow" advTm="11777"/>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72F0C9AE-1A03-52C5-99D2-1D236AE6F2FC}"/>
              </a:ext>
            </a:extLst>
          </p:cNvPr>
          <p:cNvSpPr>
            <a:spLocks noGrp="1"/>
          </p:cNvSpPr>
          <p:nvPr>
            <p:ph idx="1"/>
          </p:nvPr>
        </p:nvSpPr>
        <p:spPr>
          <a:xfrm>
            <a:off x="228600" y="79375"/>
            <a:ext cx="8686800" cy="6473825"/>
          </a:xfrm>
        </p:spPr>
        <p:txBody>
          <a:bodyPr/>
          <a:lstStyle/>
          <a:p>
            <a:pPr marL="0" indent="0">
              <a:buFont typeface="Arial" panose="020B0604020202020204" pitchFamily="34" charset="0"/>
              <a:buNone/>
            </a:pPr>
            <a:r>
              <a:rPr lang="en-IE" altLang="en-US" sz="2400">
                <a:ea typeface="ＭＳ Ｐゴシック" panose="020B0600070205080204" pitchFamily="34" charset="-128"/>
              </a:rPr>
              <a:t>                               </a:t>
            </a:r>
          </a:p>
          <a:p>
            <a:pPr marL="0" indent="0">
              <a:buFont typeface="Arial" panose="020B0604020202020204" pitchFamily="34" charset="0"/>
              <a:buNone/>
            </a:pPr>
            <a:r>
              <a:rPr lang="en-IE" altLang="en-US" sz="2400">
                <a:ea typeface="ＭＳ Ｐゴシック" panose="020B0600070205080204" pitchFamily="34" charset="-128"/>
              </a:rPr>
              <a:t> </a:t>
            </a:r>
          </a:p>
          <a:p>
            <a:pPr marL="0" indent="0">
              <a:buFont typeface="Arial" panose="020B0604020202020204" pitchFamily="34" charset="0"/>
              <a:buNone/>
            </a:pPr>
            <a:endParaRPr lang="en-IE" altLang="en-US" sz="2400">
              <a:ea typeface="ＭＳ Ｐゴシック" panose="020B0600070205080204" pitchFamily="34" charset="-128"/>
            </a:endParaRPr>
          </a:p>
          <a:p>
            <a:pPr marL="0" indent="0">
              <a:buFont typeface="Arial" panose="020B0604020202020204" pitchFamily="34" charset="0"/>
              <a:buNone/>
            </a:pPr>
            <a:r>
              <a:rPr lang="en-IE" altLang="en-US" sz="2400">
                <a:ea typeface="ＭＳ Ｐゴシック" panose="020B0600070205080204" pitchFamily="34" charset="-128"/>
              </a:rPr>
              <a:t> </a:t>
            </a:r>
          </a:p>
          <a:p>
            <a:pPr marL="0" indent="0">
              <a:buFont typeface="Arial" panose="020B0604020202020204" pitchFamily="34" charset="0"/>
              <a:buNone/>
            </a:pPr>
            <a:endParaRPr lang="en-IE" altLang="en-US" sz="2400">
              <a:ea typeface="ＭＳ Ｐゴシック" panose="020B0600070205080204" pitchFamily="34" charset="-128"/>
            </a:endParaRPr>
          </a:p>
          <a:p>
            <a:pPr marL="0" indent="0">
              <a:buFont typeface="Arial" panose="020B0604020202020204" pitchFamily="34" charset="0"/>
              <a:buNone/>
            </a:pPr>
            <a:endParaRPr lang="en-IE" altLang="en-US" sz="2400">
              <a:ea typeface="ＭＳ Ｐゴシック" panose="020B0600070205080204" pitchFamily="34" charset="-128"/>
            </a:endParaRPr>
          </a:p>
          <a:p>
            <a:pPr marL="0" indent="0">
              <a:buFont typeface="Arial" panose="020B0604020202020204" pitchFamily="34" charset="0"/>
              <a:buNone/>
            </a:pPr>
            <a:endParaRPr lang="en-IE" altLang="en-US" sz="2400">
              <a:ea typeface="ＭＳ Ｐゴシック" panose="020B0600070205080204" pitchFamily="34" charset="-128"/>
            </a:endParaRPr>
          </a:p>
          <a:p>
            <a:pPr marL="0" indent="0">
              <a:buFont typeface="Arial" panose="020B0604020202020204" pitchFamily="34" charset="0"/>
              <a:buNone/>
            </a:pPr>
            <a:r>
              <a:rPr lang="en-IE" altLang="en-US" sz="2400">
                <a:ea typeface="ＭＳ Ｐゴシック" panose="020B0600070205080204" pitchFamily="34" charset="-128"/>
              </a:rPr>
              <a:t>                                                              </a:t>
            </a:r>
          </a:p>
          <a:p>
            <a:pPr marL="0" indent="0">
              <a:buFont typeface="Arial" panose="020B0604020202020204" pitchFamily="34" charset="0"/>
              <a:buNone/>
            </a:pPr>
            <a:endParaRPr lang="en-IE" altLang="en-US">
              <a:ea typeface="ＭＳ Ｐゴシック" panose="020B0600070205080204" pitchFamily="34" charset="-128"/>
            </a:endParaRPr>
          </a:p>
        </p:txBody>
      </p:sp>
      <p:sp>
        <p:nvSpPr>
          <p:cNvPr id="15363" name="TextBox 2">
            <a:extLst>
              <a:ext uri="{FF2B5EF4-FFF2-40B4-BE49-F238E27FC236}">
                <a16:creationId xmlns:a16="http://schemas.microsoft.com/office/drawing/2014/main" id="{88A8D0C3-373E-1831-E846-BC049EB45489}"/>
              </a:ext>
            </a:extLst>
          </p:cNvPr>
          <p:cNvSpPr txBox="1">
            <a:spLocks noChangeArrowheads="1"/>
          </p:cNvSpPr>
          <p:nvPr/>
        </p:nvSpPr>
        <p:spPr bwMode="auto">
          <a:xfrm>
            <a:off x="353103" y="969358"/>
            <a:ext cx="4343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IE" altLang="en-US" sz="2400" b="0" i="0" u="none" strike="noStrike" kern="1200" cap="none" spc="0" normalizeH="0" baseline="0" noProof="0" dirty="0">
                <a:ln>
                  <a:noFill/>
                </a:ln>
                <a:solidFill>
                  <a:prstClr val="black"/>
                </a:solidFill>
                <a:effectLst/>
                <a:uLnTx/>
                <a:uFillTx/>
                <a:latin typeface="+mn-lt"/>
                <a:ea typeface="+mn-ea"/>
                <a:cs typeface="Aharoni" panose="02010803020104030203" pitchFamily="2" charset="-79"/>
              </a:rPr>
              <a:t>Case Study 14: </a:t>
            </a: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IE" altLang="en-US" sz="2400" b="0" i="0" u="none" strike="noStrike" kern="1200" cap="none" spc="0" normalizeH="0" baseline="0" noProof="0" dirty="0">
              <a:ln>
                <a:noFill/>
              </a:ln>
              <a:solidFill>
                <a:prstClr val="black"/>
              </a:solidFill>
              <a:effectLst/>
              <a:uLnTx/>
              <a:uFillTx/>
              <a:latin typeface="+mn-lt"/>
              <a:ea typeface="+mn-ea"/>
              <a:cs typeface="Aharoni" panose="02010803020104030203" pitchFamily="2" charset="-79"/>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IE" altLang="en-US" sz="2400" kern="1200" dirty="0">
              <a:solidFill>
                <a:prstClr val="black"/>
              </a:solidFill>
              <a:latin typeface="+mn-lt"/>
              <a:ea typeface="+mn-ea"/>
              <a:cs typeface="Aharoni" panose="02010803020104030203" pitchFamily="2" charset="-79"/>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IE" altLang="en-US" sz="2400" b="0" i="0" u="none" strike="noStrike" kern="1200" cap="none" spc="0" normalizeH="0" baseline="0" noProof="0" dirty="0">
                <a:ln>
                  <a:noFill/>
                </a:ln>
                <a:solidFill>
                  <a:prstClr val="black"/>
                </a:solidFill>
                <a:effectLst/>
                <a:uLnTx/>
                <a:uFillTx/>
                <a:latin typeface="+mn-lt"/>
                <a:ea typeface="+mn-ea"/>
                <a:cs typeface="Aharoni" panose="02010803020104030203" pitchFamily="2" charset="-79"/>
              </a:rPr>
              <a:t>Professional</a:t>
            </a:r>
            <a:r>
              <a:rPr lang="en-IE" altLang="en-US" sz="2400" kern="1200" dirty="0">
                <a:solidFill>
                  <a:prstClr val="black"/>
                </a:solidFill>
                <a:latin typeface="+mn-lt"/>
                <a:ea typeface="+mn-ea"/>
                <a:cs typeface="Aharoni" panose="02010803020104030203" pitchFamily="2" charset="-79"/>
              </a:rPr>
              <a:t> </a:t>
            </a:r>
            <a:r>
              <a:rPr kumimoji="0" lang="en-IE" altLang="en-US" sz="2400" b="0" i="0" u="none" strike="noStrike" kern="1200" cap="none" spc="0" normalizeH="0" baseline="0" noProof="0" dirty="0">
                <a:ln>
                  <a:noFill/>
                </a:ln>
                <a:solidFill>
                  <a:prstClr val="black"/>
                </a:solidFill>
                <a:effectLst/>
                <a:uLnTx/>
                <a:uFillTx/>
                <a:latin typeface="+mn-lt"/>
                <a:ea typeface="+mn-ea"/>
                <a:cs typeface="Aharoni" panose="02010803020104030203" pitchFamily="2" charset="-79"/>
              </a:rPr>
              <a:t>or Personal Ethics?</a:t>
            </a:r>
          </a:p>
        </p:txBody>
      </p:sp>
      <p:sp>
        <p:nvSpPr>
          <p:cNvPr id="15364" name="TextBox 1">
            <a:extLst>
              <a:ext uri="{FF2B5EF4-FFF2-40B4-BE49-F238E27FC236}">
                <a16:creationId xmlns:a16="http://schemas.microsoft.com/office/drawing/2014/main" id="{59A67E82-B767-7C1A-2702-1514D850769C}"/>
              </a:ext>
            </a:extLst>
          </p:cNvPr>
          <p:cNvSpPr txBox="1">
            <a:spLocks noChangeArrowheads="1"/>
          </p:cNvSpPr>
          <p:nvPr/>
        </p:nvSpPr>
        <p:spPr bwMode="auto">
          <a:xfrm>
            <a:off x="877013" y="3429000"/>
            <a:ext cx="7239571"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buClrTx/>
              <a:defRPr/>
            </a:pPr>
            <a:r>
              <a:rPr lang="en-IE" sz="2400" dirty="0">
                <a:solidFill>
                  <a:srgbClr val="000000"/>
                </a:solidFill>
                <a:latin typeface="Calibri" panose="020F0502020204030204" pitchFamily="34" charset="0"/>
                <a:ea typeface="Times New Roman" panose="02020603050405020304" pitchFamily="18" charset="0"/>
              </a:rPr>
              <a:t>W</a:t>
            </a:r>
            <a:r>
              <a:rPr lang="en-IE" sz="2400" dirty="0">
                <a:solidFill>
                  <a:srgbClr val="000000"/>
                </a:solidFill>
                <a:effectLst/>
                <a:latin typeface="Calibri" panose="020F0502020204030204" pitchFamily="34" charset="0"/>
                <a:ea typeface="Times New Roman" panose="02020603050405020304" pitchFamily="18" charset="0"/>
              </a:rPr>
              <a:t>hen engineering activity may have an environmental impact but one that does not directly raise issues of human health. </a:t>
            </a:r>
            <a:endParaRPr lang="en-IE" sz="2400" dirty="0">
              <a:effectLst/>
              <a:latin typeface="Times New Roman" panose="02020603050405020304" pitchFamily="18"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If you are concerned about participating in such activity, does that concern come from a personal set of ethical principles or is it possible to say it comes from a professional ethical viewpoint?</a:t>
            </a:r>
          </a:p>
        </p:txBody>
      </p:sp>
      <p:pic>
        <p:nvPicPr>
          <p:cNvPr id="15365" name="Picture 2">
            <a:extLst>
              <a:ext uri="{FF2B5EF4-FFF2-40B4-BE49-F238E27FC236}">
                <a16:creationId xmlns:a16="http://schemas.microsoft.com/office/drawing/2014/main" id="{345F59E9-9A99-8674-CD54-F45BB9849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5940" y="304800"/>
            <a:ext cx="3500919" cy="271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5A2CE9EB-3226-A9BE-18A0-6245DEC7E634}"/>
              </a:ext>
            </a:extLst>
          </p:cNvPr>
          <p:cNvSpPr>
            <a:spLocks noGrp="1"/>
          </p:cNvSpPr>
          <p:nvPr>
            <p:ph idx="1"/>
          </p:nvPr>
        </p:nvSpPr>
        <p:spPr>
          <a:xfrm>
            <a:off x="228600" y="79375"/>
            <a:ext cx="8686800" cy="6473825"/>
          </a:xfrm>
        </p:spPr>
        <p:txBody>
          <a:bodyPr/>
          <a:lstStyle/>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endParaRPr lang="en-IE" altLang="en-US" dirty="0">
              <a:ea typeface="ＭＳ Ｐゴシック" panose="020B0600070205080204" pitchFamily="34" charset="-128"/>
            </a:endParaRPr>
          </a:p>
        </p:txBody>
      </p:sp>
      <p:sp>
        <p:nvSpPr>
          <p:cNvPr id="16387" name="TextBox 2">
            <a:extLst>
              <a:ext uri="{FF2B5EF4-FFF2-40B4-BE49-F238E27FC236}">
                <a16:creationId xmlns:a16="http://schemas.microsoft.com/office/drawing/2014/main" id="{F82DC7B2-18C6-494C-87E8-0DC46AAE0300}"/>
              </a:ext>
            </a:extLst>
          </p:cNvPr>
          <p:cNvSpPr txBox="1">
            <a:spLocks noChangeArrowheads="1"/>
          </p:cNvSpPr>
          <p:nvPr/>
        </p:nvSpPr>
        <p:spPr bwMode="auto">
          <a:xfrm>
            <a:off x="228600" y="304800"/>
            <a:ext cx="3942194"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IE" sz="2400" b="0" i="0" u="none" strike="noStrike" kern="1200" cap="none" spc="0" normalizeH="0" baseline="0" noProof="0" dirty="0">
                <a:ln>
                  <a:noFill/>
                </a:ln>
                <a:solidFill>
                  <a:prstClr val="black"/>
                </a:solidFill>
                <a:effectLst/>
                <a:uLnTx/>
                <a:uFillTx/>
                <a:latin typeface="+mn-lt"/>
                <a:ea typeface="+mn-ea"/>
                <a:cs typeface="Times New Roman" panose="02020603050405020304" pitchFamily="18" charset="0"/>
              </a:rPr>
              <a:t>Let’s start thinking about </a:t>
            </a:r>
          </a:p>
          <a:p>
            <a:pPr marL="457200" marR="0" lvl="0" indent="-45720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IE" sz="2400" b="0" i="0" u="none" strike="noStrike" kern="1200" cap="none" spc="0" normalizeH="0" baseline="0" noProof="0" dirty="0">
                <a:ln>
                  <a:noFill/>
                </a:ln>
                <a:solidFill>
                  <a:prstClr val="black"/>
                </a:solidFill>
                <a:effectLst/>
                <a:uLnTx/>
                <a:uFillTx/>
                <a:latin typeface="+mn-lt"/>
                <a:ea typeface="+mn-ea"/>
                <a:cs typeface="Times New Roman" panose="02020603050405020304" pitchFamily="18" charset="0"/>
              </a:rPr>
              <a:t>how we view our natural</a:t>
            </a:r>
          </a:p>
          <a:p>
            <a:pPr marL="457200" marR="0" lvl="0" indent="-45720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IE" sz="2400" b="0" i="0" u="none" strike="noStrike" kern="1200" cap="none" spc="0" normalizeH="0" baseline="0" noProof="0" dirty="0">
                <a:ln>
                  <a:noFill/>
                </a:ln>
                <a:solidFill>
                  <a:prstClr val="black"/>
                </a:solidFill>
                <a:effectLst/>
                <a:uLnTx/>
                <a:uFillTx/>
                <a:latin typeface="+mn-lt"/>
                <a:ea typeface="+mn-ea"/>
                <a:cs typeface="Times New Roman" panose="02020603050405020304" pitchFamily="18" charset="0"/>
              </a:rPr>
              <a:t>environment by looking </a:t>
            </a:r>
          </a:p>
          <a:p>
            <a:pPr marL="457200" marR="0" lvl="0" indent="-45720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IE" sz="2400" b="0" i="0" u="none" strike="noStrike" kern="1200" cap="none" spc="0" normalizeH="0" baseline="0" noProof="0" dirty="0">
                <a:ln>
                  <a:noFill/>
                </a:ln>
                <a:solidFill>
                  <a:prstClr val="black"/>
                </a:solidFill>
                <a:effectLst/>
                <a:uLnTx/>
                <a:uFillTx/>
                <a:latin typeface="+mn-lt"/>
                <a:ea typeface="+mn-ea"/>
                <a:cs typeface="Times New Roman" panose="02020603050405020304" pitchFamily="18" charset="0"/>
              </a:rPr>
              <a:t>at another case study.</a:t>
            </a:r>
          </a:p>
          <a:p>
            <a:pPr marL="457200" marR="0" lvl="0" indent="-45720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IE" sz="2400" b="0" i="0" u="none" strike="noStrike" kern="1200" cap="none" spc="0" normalizeH="0" baseline="0" noProof="0" dirty="0">
              <a:ln>
                <a:noFill/>
              </a:ln>
              <a:solidFill>
                <a:prstClr val="black"/>
              </a:solidFill>
              <a:effectLst/>
              <a:uLnTx/>
              <a:uFillTx/>
              <a:latin typeface="+mn-lt"/>
              <a:ea typeface="+mn-ea"/>
              <a:cs typeface="Times New Roman" panose="02020603050405020304" pitchFamily="18" charset="0"/>
            </a:endParaRPr>
          </a:p>
          <a:p>
            <a:pPr marL="457200" marR="0" lvl="0" indent="-45720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IE" sz="2400" b="0" i="0" u="none" strike="noStrike" kern="1200" cap="none" spc="0" normalizeH="0" baseline="0" noProof="0" dirty="0">
              <a:ln>
                <a:noFill/>
              </a:ln>
              <a:solidFill>
                <a:prstClr val="black"/>
              </a:solidFill>
              <a:effectLst/>
              <a:uLnTx/>
              <a:uFillTx/>
              <a:latin typeface="+mn-lt"/>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mn-lt"/>
                <a:ea typeface="+mn-ea"/>
                <a:cs typeface="Aharoni" panose="02010803020104030203" pitchFamily="2" charset="-79"/>
              </a:rPr>
              <a:t>Case Study 15: </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IE" altLang="en-US" sz="2400" kern="1200" dirty="0">
              <a:solidFill>
                <a:prstClr val="black"/>
              </a:solidFill>
              <a:latin typeface="+mn-lt"/>
              <a:ea typeface="+mn-ea"/>
              <a:cs typeface="Aharoni" panose="02010803020104030203" pitchFamily="2" charset="-79"/>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mn-lt"/>
                <a:ea typeface="+mn-ea"/>
                <a:cs typeface="Aharoni" panose="02010803020104030203" pitchFamily="2" charset="-79"/>
              </a:rPr>
              <a:t>The Deepwater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mn-lt"/>
                <a:ea typeface="+mn-ea"/>
                <a:cs typeface="Aharoni" panose="02010803020104030203" pitchFamily="2" charset="-79"/>
              </a:rPr>
              <a:t>Horizon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mn-lt"/>
                <a:ea typeface="+mn-ea"/>
                <a:cs typeface="Aharoni" panose="02010803020104030203" pitchFamily="2" charset="-79"/>
              </a:rPr>
              <a:t>disaster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mn-lt"/>
                <a:ea typeface="+mn-ea"/>
                <a:cs typeface="Aharoni" panose="02010803020104030203" pitchFamily="2" charset="-79"/>
              </a:rPr>
              <a:t>2010</a:t>
            </a:r>
          </a:p>
        </p:txBody>
      </p:sp>
      <p:pic>
        <p:nvPicPr>
          <p:cNvPr id="1026" name="Picture 2" descr="The Deepwater Horizon Disaster | The New Yorker">
            <a:extLst>
              <a:ext uri="{FF2B5EF4-FFF2-40B4-BE49-F238E27FC236}">
                <a16:creationId xmlns:a16="http://schemas.microsoft.com/office/drawing/2014/main" id="{0EB8CBB7-6BF0-125B-DD88-AA37E1F3DE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536" r="22217" b="11910"/>
          <a:stretch/>
        </p:blipFill>
        <p:spPr bwMode="auto">
          <a:xfrm>
            <a:off x="4800409" y="171257"/>
            <a:ext cx="3978536" cy="3013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P was warned about cement at gulf disaster well | Deepwater Horizon oil  spill | The Guardian">
            <a:extLst>
              <a:ext uri="{FF2B5EF4-FFF2-40B4-BE49-F238E27FC236}">
                <a16:creationId xmlns:a16="http://schemas.microsoft.com/office/drawing/2014/main" id="{2CB18B2B-E4B2-CF33-1B05-7EA461D3E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9363" y="3429000"/>
            <a:ext cx="5429570" cy="32577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BE0"/>
        </a:solidFill>
        <a:effectLst/>
      </p:bgPr>
    </p:bg>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B5628950-8E4D-60C1-6B95-3C26BE11A837}"/>
              </a:ext>
            </a:extLst>
          </p:cNvPr>
          <p:cNvSpPr>
            <a:spLocks noGrp="1"/>
          </p:cNvSpPr>
          <p:nvPr>
            <p:ph idx="1"/>
          </p:nvPr>
        </p:nvSpPr>
        <p:spPr>
          <a:xfrm>
            <a:off x="228600" y="79375"/>
            <a:ext cx="8686800" cy="6473825"/>
          </a:xfrm>
        </p:spPr>
        <p:txBody>
          <a:bodyPr/>
          <a:lstStyle/>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endParaRPr lang="en-IE" altLang="en-US" dirty="0">
              <a:ea typeface="ＭＳ Ｐゴシック" panose="020B0600070205080204" pitchFamily="34" charset="-128"/>
            </a:endParaRPr>
          </a:p>
        </p:txBody>
      </p:sp>
      <p:pic>
        <p:nvPicPr>
          <p:cNvPr id="18438" name="Picture 8">
            <a:extLst>
              <a:ext uri="{FF2B5EF4-FFF2-40B4-BE49-F238E27FC236}">
                <a16:creationId xmlns:a16="http://schemas.microsoft.com/office/drawing/2014/main" id="{BE46D6D0-08D9-9291-C1A1-F1BBBB4E3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971" y="3890487"/>
            <a:ext cx="3246558" cy="266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TextBox 2">
            <a:extLst>
              <a:ext uri="{FF2B5EF4-FFF2-40B4-BE49-F238E27FC236}">
                <a16:creationId xmlns:a16="http://schemas.microsoft.com/office/drawing/2014/main" id="{E49DC093-126E-CA46-F3ED-1225CC1B7942}"/>
              </a:ext>
            </a:extLst>
          </p:cNvPr>
          <p:cNvSpPr txBox="1">
            <a:spLocks noChangeArrowheads="1"/>
          </p:cNvSpPr>
          <p:nvPr/>
        </p:nvSpPr>
        <p:spPr bwMode="auto">
          <a:xfrm>
            <a:off x="238660" y="3044547"/>
            <a:ext cx="69091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Loss of 11 lives. World’s largest accidental oil spill. </a:t>
            </a:r>
          </a:p>
        </p:txBody>
      </p:sp>
      <p:pic>
        <p:nvPicPr>
          <p:cNvPr id="2050" name="Picture 2" descr="Deepwater Horizon wildlife rescues go into overdrive as slick hits coast | Deepwater  Horizon oil spill | The Guardian">
            <a:extLst>
              <a:ext uri="{FF2B5EF4-FFF2-40B4-BE49-F238E27FC236}">
                <a16:creationId xmlns:a16="http://schemas.microsoft.com/office/drawing/2014/main" id="{CD9D70B7-96C5-B2FC-2B8E-38DB5BDDB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689" y="164461"/>
            <a:ext cx="43815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n years later, BP oil spill continues to harm wildlife—especially dolphins">
            <a:extLst>
              <a:ext uri="{FF2B5EF4-FFF2-40B4-BE49-F238E27FC236}">
                <a16:creationId xmlns:a16="http://schemas.microsoft.com/office/drawing/2014/main" id="{0CDA36B3-99C3-CF43-8AC9-0B2887E4B9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48" t="8849" r="18652" b="18489"/>
          <a:stretch/>
        </p:blipFill>
        <p:spPr bwMode="auto">
          <a:xfrm>
            <a:off x="5602254" y="164461"/>
            <a:ext cx="3091057" cy="25404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95F930B-82F4-D858-A76F-C0E9B36FE2A1}"/>
              </a:ext>
            </a:extLst>
          </p:cNvPr>
          <p:cNvSpPr txBox="1"/>
          <p:nvPr/>
        </p:nvSpPr>
        <p:spPr>
          <a:xfrm>
            <a:off x="4574018" y="3820034"/>
            <a:ext cx="4119293" cy="267765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Massive environmental damage to the Gulf. Huge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impact on coastal communities (Louisiana, Mississippi &amp; Florida).</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IE" sz="2400" kern="1200" dirty="0">
              <a:solidFill>
                <a:prstClr val="black"/>
              </a:solidFill>
              <a:latin typeface="Calibri" panose="020F0502020204030204" pitchFamily="34" charset="0"/>
              <a:cs typeface="Calibri" panose="020F0502020204030204" pitchFamily="34" charset="0"/>
            </a:endParaRPr>
          </a:p>
          <a:p>
            <a:pPr eaLnBrk="0" fontAlgn="base" hangingPunct="0">
              <a:spcBef>
                <a:spcPct val="0"/>
              </a:spcBef>
              <a:spcAft>
                <a:spcPct val="0"/>
              </a:spcAft>
              <a:buClrTx/>
              <a:defRPr/>
            </a:pPr>
            <a:r>
              <a:rPr kumimoji="0" lang="en-IE" altLang="en-US"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Multi-billion-dollar loss to BP.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Content Placeholder 2">
            <a:extLst>
              <a:ext uri="{FF2B5EF4-FFF2-40B4-BE49-F238E27FC236}">
                <a16:creationId xmlns:a16="http://schemas.microsoft.com/office/drawing/2014/main" id="{0A2D144F-F922-45A0-97EF-3F4319D20E61}"/>
              </a:ext>
            </a:extLst>
          </p:cNvPr>
          <p:cNvSpPr>
            <a:spLocks noGrp="1"/>
          </p:cNvSpPr>
          <p:nvPr>
            <p:ph idx="4294967295"/>
          </p:nvPr>
        </p:nvSpPr>
        <p:spPr>
          <a:xfrm>
            <a:off x="246580" y="164387"/>
            <a:ext cx="8743308" cy="6465013"/>
          </a:xfrm>
        </p:spPr>
        <p:txBody>
          <a:bodyPr/>
          <a:lstStyle/>
          <a:p>
            <a:pPr>
              <a:defRPr/>
            </a:pPr>
            <a:r>
              <a:rPr lang="en-IE" altLang="en-US" sz="2400" dirty="0">
                <a:latin typeface="Calibri" panose="020F0502020204030204" pitchFamily="34" charset="0"/>
                <a:ea typeface="ＭＳ Ｐゴシック" panose="020B0600070205080204" pitchFamily="34" charset="-128"/>
                <a:cs typeface="Calibri" panose="020F0502020204030204" pitchFamily="34" charset="0"/>
              </a:rPr>
              <a:t>The Deepwater Horizon platform was a great technological</a:t>
            </a:r>
          </a:p>
          <a:p>
            <a:pPr marL="0" indent="0">
              <a:buFont typeface="Arial" panose="020B0604020202020204" pitchFamily="34" charset="0"/>
              <a:buNone/>
              <a:defRPr/>
            </a:pPr>
            <a:r>
              <a:rPr lang="en-IE" altLang="en-US" sz="2400" dirty="0">
                <a:latin typeface="Calibri" panose="020F0502020204030204" pitchFamily="34" charset="0"/>
                <a:ea typeface="ＭＳ Ｐゴシック" panose="020B0600070205080204" pitchFamily="34" charset="-128"/>
                <a:cs typeface="Calibri" panose="020F0502020204030204" pitchFamily="34" charset="0"/>
              </a:rPr>
              <a:t>achievement capable of drilling oil wells a mile deep. It cost $1m a </a:t>
            </a:r>
          </a:p>
          <a:p>
            <a:pPr marL="0" indent="0">
              <a:buFont typeface="Arial" panose="020B0604020202020204" pitchFamily="34" charset="0"/>
              <a:buNone/>
              <a:defRPr/>
            </a:pPr>
            <a:r>
              <a:rPr lang="en-IE" altLang="en-US" sz="2400" dirty="0">
                <a:latin typeface="Calibri" panose="020F0502020204030204" pitchFamily="34" charset="0"/>
                <a:ea typeface="ＭＳ Ｐゴシック" panose="020B0600070205080204" pitchFamily="34" charset="-128"/>
                <a:cs typeface="Calibri" panose="020F0502020204030204" pitchFamily="34" charset="0"/>
              </a:rPr>
              <a:t>day to run and was 45 days behind schedule.  </a:t>
            </a:r>
          </a:p>
          <a:p>
            <a:pPr marL="0" indent="0">
              <a:buFont typeface="Arial" panose="020B0604020202020204" pitchFamily="34" charset="0"/>
              <a:buNone/>
              <a:defRPr/>
            </a:pPr>
            <a:endParaRPr lang="en-IE" altLang="en-US" sz="2400" dirty="0">
              <a:latin typeface="Calibri" panose="020F0502020204030204" pitchFamily="34" charset="0"/>
              <a:ea typeface="ＭＳ Ｐゴシック" panose="020B0600070205080204" pitchFamily="34" charset="-128"/>
              <a:cs typeface="Calibri" panose="020F0502020204030204" pitchFamily="34" charset="0"/>
            </a:endParaRPr>
          </a:p>
          <a:p>
            <a:pPr>
              <a:defRPr/>
            </a:pPr>
            <a:r>
              <a:rPr lang="en-IE" altLang="en-US" sz="2400" dirty="0">
                <a:latin typeface="Calibri" panose="020F0502020204030204" pitchFamily="34" charset="0"/>
                <a:ea typeface="ＭＳ Ｐゴシック" panose="020B0600070205080204" pitchFamily="34" charset="-128"/>
                <a:cs typeface="Calibri" panose="020F0502020204030204" pitchFamily="34" charset="0"/>
              </a:rPr>
              <a:t>Transocean, the biggest offshore drilling firm in the world, was the</a:t>
            </a:r>
          </a:p>
          <a:p>
            <a:pPr marL="0" indent="0">
              <a:buNone/>
              <a:defRPr/>
            </a:pPr>
            <a:r>
              <a:rPr lang="en-IE" altLang="en-US" sz="2400" dirty="0">
                <a:latin typeface="Calibri" panose="020F0502020204030204" pitchFamily="34" charset="0"/>
                <a:ea typeface="ＭＳ Ｐゴシック" panose="020B0600070205080204" pitchFamily="34" charset="-128"/>
                <a:cs typeface="Calibri" panose="020F0502020204030204" pitchFamily="34" charset="0"/>
              </a:rPr>
              <a:t>company BP had contracted to carry out the drilling.</a:t>
            </a:r>
          </a:p>
          <a:p>
            <a:pPr marL="0" indent="0">
              <a:buFont typeface="Arial" panose="020B0604020202020204" pitchFamily="34" charset="0"/>
              <a:buNone/>
              <a:defRPr/>
            </a:pPr>
            <a:endParaRPr lang="en-IE" altLang="en-US" sz="2400" dirty="0">
              <a:latin typeface="Calibri" panose="020F0502020204030204" pitchFamily="34" charset="0"/>
              <a:ea typeface="ＭＳ Ｐゴシック" panose="020B0600070205080204" pitchFamily="34" charset="-128"/>
              <a:cs typeface="Calibri" panose="020F0502020204030204" pitchFamily="34" charset="0"/>
            </a:endParaRPr>
          </a:p>
          <a:p>
            <a:pPr>
              <a:defRPr/>
            </a:pPr>
            <a:r>
              <a:rPr lang="en-IE" altLang="en-US" sz="2400" dirty="0">
                <a:latin typeface="Calibri" panose="020F0502020204030204" pitchFamily="34" charset="0"/>
                <a:ea typeface="ＭＳ Ｐゴシック" panose="020B0600070205080204" pitchFamily="34" charset="-128"/>
                <a:cs typeface="Calibri" panose="020F0502020204030204" pitchFamily="34" charset="0"/>
              </a:rPr>
              <a:t>Two senior offshore representatives of Transocean, Jimmy Harrell</a:t>
            </a:r>
          </a:p>
          <a:p>
            <a:pPr marL="0" indent="0">
              <a:buNone/>
              <a:defRPr/>
            </a:pPr>
            <a:r>
              <a:rPr lang="en-IE" altLang="en-US" sz="2400" dirty="0">
                <a:latin typeface="Calibri" panose="020F0502020204030204" pitchFamily="34" charset="0"/>
                <a:ea typeface="ＭＳ Ｐゴシック" panose="020B0600070205080204" pitchFamily="34" charset="-128"/>
                <a:cs typeface="Calibri" panose="020F0502020204030204" pitchFamily="34" charset="0"/>
              </a:rPr>
              <a:t>and Jason Anderson (who died on the rig) warned of safety risks. </a:t>
            </a:r>
          </a:p>
          <a:p>
            <a:pPr marL="0" indent="0">
              <a:buFont typeface="Arial" panose="020B0604020202020204" pitchFamily="34" charset="0"/>
              <a:buNone/>
              <a:defRPr/>
            </a:pPr>
            <a:endParaRPr lang="en-IE" altLang="en-US" sz="2400" dirty="0">
              <a:latin typeface="Calibri" panose="020F0502020204030204" pitchFamily="34" charset="0"/>
              <a:ea typeface="ＭＳ Ｐゴシック" panose="020B0600070205080204" pitchFamily="34" charset="-128"/>
              <a:cs typeface="Calibri" panose="020F0502020204030204" pitchFamily="34" charset="0"/>
            </a:endParaRPr>
          </a:p>
          <a:p>
            <a:pPr marL="0" indent="0">
              <a:buFont typeface="Arial" panose="020B0604020202020204" pitchFamily="34" charset="0"/>
              <a:buNone/>
              <a:defRPr/>
            </a:pPr>
            <a:r>
              <a:rPr lang="en-IE" altLang="en-US" sz="2400" dirty="0">
                <a:latin typeface="Calibri" panose="020F0502020204030204" pitchFamily="34" charset="0"/>
                <a:ea typeface="ＭＳ Ｐゴシック" panose="020B0600070205080204" pitchFamily="34" charset="-128"/>
                <a:cs typeface="Calibri" panose="020F0502020204030204" pitchFamily="34" charset="0"/>
              </a:rPr>
              <a:t>Anderson had confided in his father about his worries: </a:t>
            </a:r>
            <a:r>
              <a:rPr lang="en-IE" altLang="en-US" sz="2000" dirty="0">
                <a:latin typeface="Calibri" panose="020F0502020204030204" pitchFamily="34" charset="0"/>
                <a:ea typeface="ＭＳ Ｐゴシック" panose="020B0600070205080204" pitchFamily="34" charset="-128"/>
                <a:cs typeface="Calibri" panose="020F0502020204030204" pitchFamily="34" charset="0"/>
              </a:rPr>
              <a:t>“Dad, they are doing things that I really don’t like – pushing us to do things that are not safe...If this keeps up, they will kill every one of us.”</a:t>
            </a:r>
          </a:p>
          <a:p>
            <a:pPr marL="0" indent="0">
              <a:buFont typeface="Arial" panose="020B0604020202020204" pitchFamily="34" charset="0"/>
              <a:buNone/>
              <a:defRPr/>
            </a:pPr>
            <a:endParaRPr lang="en-IE" altLang="en-US" sz="2000" dirty="0">
              <a:latin typeface="Calibri" panose="020F0502020204030204" pitchFamily="34" charset="0"/>
              <a:ea typeface="ＭＳ Ｐゴシック" panose="020B0600070205080204" pitchFamily="34" charset="-128"/>
              <a:cs typeface="Calibri" panose="020F0502020204030204" pitchFamily="34" charset="0"/>
            </a:endParaRPr>
          </a:p>
          <a:p>
            <a:pPr>
              <a:defRPr/>
            </a:pPr>
            <a:r>
              <a:rPr kumimoji="0" lang="en-IE" altLang="en-US" sz="20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Their concerns were ignored and a blowout due to failure to control pressure</a:t>
            </a:r>
          </a:p>
          <a:p>
            <a:pPr marL="0" indent="0">
              <a:buNone/>
              <a:defRPr/>
            </a:pPr>
            <a:r>
              <a:rPr kumimoji="0" lang="en-IE" altLang="en-US" sz="20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between the reservoir and the rig resulted in the accident</a:t>
            </a:r>
          </a:p>
          <a:p>
            <a:pPr marL="0" indent="0">
              <a:buFont typeface="Arial" panose="020B0604020202020204" pitchFamily="34" charset="0"/>
              <a:buNone/>
              <a:defRPr/>
            </a:pPr>
            <a:endParaRPr lang="en-IE" altLang="en-US" sz="2000" dirty="0">
              <a:latin typeface="Calibri" panose="020F0502020204030204" pitchFamily="34" charset="0"/>
              <a:ea typeface="ＭＳ Ｐゴシック" panose="020B0600070205080204" pitchFamily="34" charset="-128"/>
              <a:cs typeface="Calibri" panose="020F0502020204030204" pitchFamily="34" charset="0"/>
            </a:endParaRPr>
          </a:p>
          <a:p>
            <a:pPr marL="0" indent="0">
              <a:buFont typeface="Arial" panose="020B0604020202020204" pitchFamily="34" charset="0"/>
              <a:buNone/>
              <a:defRPr/>
            </a:pPr>
            <a:endParaRPr lang="en-IE" altLang="en-US" sz="2400" dirty="0">
              <a:ea typeface="ＭＳ Ｐゴシック" panose="020B0600070205080204" pitchFamily="34" charset="-128"/>
            </a:endParaRPr>
          </a:p>
          <a:p>
            <a:pPr>
              <a:defRPr/>
            </a:pPr>
            <a:endParaRPr lang="en-IE" altLang="en-US" sz="2400" dirty="0">
              <a:ea typeface="ＭＳ Ｐゴシック" panose="020B0600070205080204" pitchFamily="34" charset="-128"/>
            </a:endParaRPr>
          </a:p>
          <a:p>
            <a:pPr>
              <a:defRPr/>
            </a:pPr>
            <a:endParaRPr lang="en-IE" altLang="en-US" sz="2400" dirty="0">
              <a:ea typeface="ＭＳ Ｐゴシック" panose="020B0600070205080204" pitchFamily="34" charset="-128"/>
            </a:endParaRPr>
          </a:p>
          <a:p>
            <a:pPr>
              <a:defRPr/>
            </a:pPr>
            <a:endParaRPr lang="en-IE" altLang="en-US" sz="2400" dirty="0">
              <a:ea typeface="ＭＳ Ｐゴシック" panose="020B0600070205080204" pitchFamily="34" charset="-128"/>
            </a:endParaRPr>
          </a:p>
          <a:p>
            <a:pPr>
              <a:defRPr/>
            </a:pPr>
            <a:endParaRPr lang="en-IE" altLang="en-US" dirty="0">
              <a:ea typeface="ＭＳ Ｐゴシック" panose="020B0600070205080204" pitchFamily="34" charset="-12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E1014-F784-D2CC-439F-A4FAA5E18402}"/>
            </a:ext>
          </a:extLst>
        </p:cNvPr>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093718BA-C107-80C6-896D-5DD694576A8B}"/>
              </a:ext>
            </a:extLst>
          </p:cNvPr>
          <p:cNvSpPr>
            <a:spLocks noGrp="1"/>
          </p:cNvSpPr>
          <p:nvPr>
            <p:ph idx="1"/>
          </p:nvPr>
        </p:nvSpPr>
        <p:spPr>
          <a:xfrm>
            <a:off x="228600" y="66675"/>
            <a:ext cx="8686800" cy="6473825"/>
          </a:xfrm>
        </p:spPr>
        <p:txBody>
          <a:bodyPr/>
          <a:lstStyle/>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endParaRPr lang="en-IE" altLang="en-US" dirty="0">
              <a:ea typeface="ＭＳ Ｐゴシック" panose="020B0600070205080204" pitchFamily="34" charset="-128"/>
            </a:endParaRPr>
          </a:p>
        </p:txBody>
      </p:sp>
      <p:sp>
        <p:nvSpPr>
          <p:cNvPr id="20484" name="TextBox 1">
            <a:extLst>
              <a:ext uri="{FF2B5EF4-FFF2-40B4-BE49-F238E27FC236}">
                <a16:creationId xmlns:a16="http://schemas.microsoft.com/office/drawing/2014/main" id="{EFF3158E-9214-CA77-8389-1B124CCFE7DD}"/>
              </a:ext>
            </a:extLst>
          </p:cNvPr>
          <p:cNvSpPr txBox="1">
            <a:spLocks noChangeArrowheads="1"/>
          </p:cNvSpPr>
          <p:nvPr/>
        </p:nvSpPr>
        <p:spPr bwMode="auto">
          <a:xfrm>
            <a:off x="228600" y="230793"/>
            <a:ext cx="5052317"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Case Study 15</a:t>
            </a:r>
            <a:r>
              <a:rPr kumimoji="0" lang="en-IE" altLang="en-US"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Many commentators suggest that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the DH disaster was about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prioritising </a:t>
            </a:r>
            <a:r>
              <a:rPr kumimoji="0" lang="en-IE" altLang="en-US" sz="24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profit </a:t>
            </a:r>
            <a:r>
              <a:rPr kumimoji="0" lang="en-IE" altLang="en-US"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over human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safety and environmental </a:t>
            </a:r>
          </a:p>
          <a:p>
            <a:pPr marL="0" marR="0" lvl="0" indent="0" algn="l" defTabSz="914400" rtl="0" eaLnBrk="0" fontAlgn="base" latinLnBrk="0" hangingPunct="0">
              <a:lnSpc>
                <a:spcPct val="100000"/>
              </a:lnSpc>
              <a:spcBef>
                <a:spcPct val="0"/>
              </a:spcBef>
              <a:spcAft>
                <a:spcPct val="0"/>
              </a:spcAft>
              <a:buClrTx/>
              <a:buSzTx/>
              <a:buFontTx/>
              <a:buNone/>
              <a:tabLst/>
              <a:defRPr/>
            </a:pPr>
            <a:r>
              <a:rPr lang="en-IE" altLang="en-US" sz="2400" kern="1200" dirty="0">
                <a:solidFill>
                  <a:prstClr val="black"/>
                </a:solidFill>
                <a:latin typeface="Calibri" panose="020F0502020204030204" pitchFamily="34" charset="0"/>
                <a:cs typeface="Calibri" panose="020F0502020204030204" pitchFamily="34" charset="0"/>
              </a:rPr>
              <a:t>protection</a:t>
            </a:r>
            <a:r>
              <a:rPr kumimoji="0" lang="en-IE" altLang="en-US"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IE" altLang="en-US" sz="2400" kern="1200" dirty="0">
              <a:solidFill>
                <a:prstClr val="black"/>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An example of us exercising our technological prowess without appropriate concern for ourselves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or for the environment.</a:t>
            </a:r>
          </a:p>
        </p:txBody>
      </p:sp>
      <p:pic>
        <p:nvPicPr>
          <p:cNvPr id="2" name="Picture 4" descr="BP was warned about cement at gulf disaster well | Deepwater Horizon oil  spill | The Guardian">
            <a:extLst>
              <a:ext uri="{FF2B5EF4-FFF2-40B4-BE49-F238E27FC236}">
                <a16:creationId xmlns:a16="http://schemas.microsoft.com/office/drawing/2014/main" id="{EBC1EB5E-1A77-6A46-B98B-9E11C0BB74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19" t="5677" r="7377"/>
          <a:stretch/>
        </p:blipFill>
        <p:spPr bwMode="auto">
          <a:xfrm>
            <a:off x="4723543" y="230793"/>
            <a:ext cx="4191857" cy="30727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530CFB3-8FEE-53C0-0211-C9FE7483B69F}"/>
              </a:ext>
            </a:extLst>
          </p:cNvPr>
          <p:cNvSpPr txBox="1"/>
          <p:nvPr/>
        </p:nvSpPr>
        <p:spPr>
          <a:xfrm>
            <a:off x="304372" y="4727105"/>
            <a:ext cx="8535256" cy="1569660"/>
          </a:xfrm>
          <a:prstGeom prst="rect">
            <a:avLst/>
          </a:prstGeom>
          <a:noFill/>
          <a:ln>
            <a:solidFill>
              <a:schemeClr val="accent1"/>
            </a:solidFill>
          </a:ln>
        </p:spPr>
        <p:txBody>
          <a:bodyPr wrap="square" rtlCol="0">
            <a:spAutoFit/>
          </a:bodyPr>
          <a:lstStyle/>
          <a:p>
            <a:r>
              <a:rPr lang="en-IE" sz="2400" dirty="0">
                <a:latin typeface="Calibri" panose="020F0502020204030204" pitchFamily="34" charset="0"/>
                <a:cs typeface="Calibri" panose="020F0502020204030204" pitchFamily="34" charset="0"/>
              </a:rPr>
              <a:t>If this is a fair analysis, what makes us neglect to consider or minimise the environmental implications of our actions? </a:t>
            </a:r>
          </a:p>
          <a:p>
            <a:endParaRPr lang="en-IE" sz="2400" b="0" dirty="0">
              <a:solidFill>
                <a:srgbClr val="1A1A1A"/>
              </a:solidFill>
              <a:effectLst/>
              <a:latin typeface="Calibri" panose="020F0502020204030204" pitchFamily="34" charset="0"/>
              <a:cs typeface="Calibri" panose="020F0502020204030204" pitchFamily="34" charset="0"/>
            </a:endParaRPr>
          </a:p>
          <a:p>
            <a:pPr marL="342900" indent="-342900">
              <a:buFont typeface="Wingdings" panose="05000000000000000000" pitchFamily="2" charset="2"/>
              <a:buChar char="q"/>
            </a:pPr>
            <a:r>
              <a:rPr lang="en-IE" sz="2400" b="0" dirty="0">
                <a:solidFill>
                  <a:srgbClr val="1A1A1A"/>
                </a:solidFill>
                <a:effectLst/>
                <a:latin typeface="Calibri" panose="020F0502020204030204" pitchFamily="34" charset="0"/>
                <a:cs typeface="Calibri" panose="020F0502020204030204" pitchFamily="34" charset="0"/>
              </a:rPr>
              <a:t>One possible answer: a deeply anthropocentric worldview</a:t>
            </a:r>
            <a:endParaRPr lang="en-IE"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7065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E1268-D56B-6841-10B7-EEDC85ECE3D1}"/>
            </a:ext>
          </a:extLst>
        </p:cNvPr>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91D82680-323D-AD0E-44AF-4EFE6CC5CB11}"/>
              </a:ext>
            </a:extLst>
          </p:cNvPr>
          <p:cNvSpPr>
            <a:spLocks noGrp="1"/>
          </p:cNvSpPr>
          <p:nvPr>
            <p:ph idx="1"/>
          </p:nvPr>
        </p:nvSpPr>
        <p:spPr>
          <a:xfrm>
            <a:off x="228600" y="66675"/>
            <a:ext cx="8686800" cy="6473825"/>
          </a:xfrm>
        </p:spPr>
        <p:txBody>
          <a:bodyPr/>
          <a:lstStyle/>
          <a:p>
            <a:pPr marL="0" indent="0">
              <a:buFont typeface="Arial" panose="020B0604020202020204" pitchFamily="34" charset="0"/>
              <a:buNone/>
            </a:pPr>
            <a:r>
              <a:rPr lang="en-IE" altLang="en-US" sz="2400">
                <a:ea typeface="ＭＳ Ｐゴシック" panose="020B0600070205080204" pitchFamily="34" charset="-128"/>
              </a:rPr>
              <a:t>                               </a:t>
            </a:r>
          </a:p>
          <a:p>
            <a:pPr marL="0" indent="0">
              <a:buFont typeface="Arial" panose="020B0604020202020204" pitchFamily="34" charset="0"/>
              <a:buNone/>
            </a:pPr>
            <a:r>
              <a:rPr lang="en-IE" altLang="en-US" sz="2400">
                <a:ea typeface="ＭＳ Ｐゴシック" panose="020B0600070205080204" pitchFamily="34" charset="-128"/>
              </a:rPr>
              <a:t> </a:t>
            </a:r>
          </a:p>
          <a:p>
            <a:pPr marL="0" indent="0">
              <a:buFont typeface="Arial" panose="020B0604020202020204" pitchFamily="34" charset="0"/>
              <a:buNone/>
            </a:pPr>
            <a:endParaRPr lang="en-IE" altLang="en-US" sz="2400">
              <a:ea typeface="ＭＳ Ｐゴシック" panose="020B0600070205080204" pitchFamily="34" charset="-128"/>
            </a:endParaRPr>
          </a:p>
          <a:p>
            <a:pPr marL="0" indent="0">
              <a:buFont typeface="Arial" panose="020B0604020202020204" pitchFamily="34" charset="0"/>
              <a:buNone/>
            </a:pPr>
            <a:r>
              <a:rPr lang="en-IE" altLang="en-US" sz="2400">
                <a:ea typeface="ＭＳ Ｐゴシック" panose="020B0600070205080204" pitchFamily="34" charset="-128"/>
              </a:rPr>
              <a:t> </a:t>
            </a:r>
          </a:p>
          <a:p>
            <a:pPr marL="0" indent="0">
              <a:buFont typeface="Arial" panose="020B0604020202020204" pitchFamily="34" charset="0"/>
              <a:buNone/>
            </a:pPr>
            <a:endParaRPr lang="en-IE" altLang="en-US" sz="2400">
              <a:ea typeface="ＭＳ Ｐゴシック" panose="020B0600070205080204" pitchFamily="34" charset="-128"/>
            </a:endParaRPr>
          </a:p>
          <a:p>
            <a:pPr marL="0" indent="0">
              <a:buFont typeface="Arial" panose="020B0604020202020204" pitchFamily="34" charset="0"/>
              <a:buNone/>
            </a:pPr>
            <a:endParaRPr lang="en-IE" altLang="en-US" sz="2400">
              <a:ea typeface="ＭＳ Ｐゴシック" panose="020B0600070205080204" pitchFamily="34" charset="-128"/>
            </a:endParaRPr>
          </a:p>
          <a:p>
            <a:pPr marL="0" indent="0">
              <a:buFont typeface="Arial" panose="020B0604020202020204" pitchFamily="34" charset="0"/>
              <a:buNone/>
            </a:pPr>
            <a:endParaRPr lang="en-IE" altLang="en-US" sz="2400">
              <a:ea typeface="ＭＳ Ｐゴシック" panose="020B0600070205080204" pitchFamily="34" charset="-128"/>
            </a:endParaRPr>
          </a:p>
          <a:p>
            <a:pPr marL="0" indent="0">
              <a:buFont typeface="Arial" panose="020B0604020202020204" pitchFamily="34" charset="0"/>
              <a:buNone/>
            </a:pPr>
            <a:r>
              <a:rPr lang="en-IE" altLang="en-US" sz="2400">
                <a:ea typeface="ＭＳ Ｐゴシック" panose="020B0600070205080204" pitchFamily="34" charset="-128"/>
              </a:rPr>
              <a:t>                                                              </a:t>
            </a:r>
          </a:p>
          <a:p>
            <a:pPr marL="0" indent="0">
              <a:buFont typeface="Arial" panose="020B0604020202020204" pitchFamily="34" charset="0"/>
              <a:buNone/>
            </a:pPr>
            <a:endParaRPr lang="en-IE" altLang="en-US">
              <a:ea typeface="ＭＳ Ｐゴシック" panose="020B0600070205080204" pitchFamily="34" charset="-128"/>
            </a:endParaRPr>
          </a:p>
        </p:txBody>
      </p:sp>
      <p:sp>
        <p:nvSpPr>
          <p:cNvPr id="20484" name="TextBox 1">
            <a:extLst>
              <a:ext uri="{FF2B5EF4-FFF2-40B4-BE49-F238E27FC236}">
                <a16:creationId xmlns:a16="http://schemas.microsoft.com/office/drawing/2014/main" id="{E0FA096B-92CE-86ED-DBE1-7F234CF55FB8}"/>
              </a:ext>
            </a:extLst>
          </p:cNvPr>
          <p:cNvSpPr txBox="1">
            <a:spLocks noChangeArrowheads="1"/>
          </p:cNvSpPr>
          <p:nvPr/>
        </p:nvSpPr>
        <p:spPr bwMode="auto">
          <a:xfrm>
            <a:off x="179886" y="217966"/>
            <a:ext cx="8810002" cy="6309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spcBef>
                <a:spcPct val="0"/>
              </a:spcBef>
              <a:spcAft>
                <a:spcPct val="0"/>
              </a:spcAft>
              <a:buClrTx/>
              <a:buNone/>
              <a:defRPr/>
            </a:pPr>
            <a:r>
              <a:rPr kumimoji="0" lang="en-IE" altLang="en-US" sz="24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Anthropocentric</a:t>
            </a:r>
            <a:r>
              <a:rPr kumimoji="0" lang="en-IE" altLang="en-US"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Considering human animals to be the most morally significant species on the plant</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IE" sz="2400" dirty="0">
              <a:solidFill>
                <a:srgbClr val="1A1A1A"/>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IE" sz="2000" b="0" i="0" dirty="0">
                <a:solidFill>
                  <a:srgbClr val="1A1A1A"/>
                </a:solidFill>
                <a:effectLst/>
                <a:latin typeface="Calibri" panose="020F0502020204030204" pitchFamily="34" charset="0"/>
                <a:cs typeface="Calibri" panose="020F0502020204030204" pitchFamily="34" charset="0"/>
              </a:rPr>
              <a:t>‘Many traditional western ethical perspective are </a:t>
            </a:r>
            <a:r>
              <a:rPr lang="en-IE" sz="2000" b="0" i="1" dirty="0">
                <a:solidFill>
                  <a:srgbClr val="1A1A1A"/>
                </a:solidFill>
                <a:effectLst/>
                <a:latin typeface="Calibri" panose="020F0502020204030204" pitchFamily="34" charset="0"/>
                <a:cs typeface="Calibri" panose="020F0502020204030204" pitchFamily="34" charset="0"/>
              </a:rPr>
              <a:t>anthropocentric</a:t>
            </a:r>
            <a:r>
              <a:rPr lang="en-IE" sz="2000" b="0" i="0" dirty="0">
                <a:solidFill>
                  <a:srgbClr val="1A1A1A"/>
                </a:solidFill>
                <a:effectLst/>
                <a:latin typeface="Calibri" panose="020F0502020204030204" pitchFamily="34" charset="0"/>
                <a:cs typeface="Calibri" panose="020F0502020204030204" pitchFamily="34" charset="0"/>
              </a:rPr>
              <a:t> or human-</a:t>
            </a:r>
          </a:p>
          <a:p>
            <a:pPr marL="0" marR="0" lvl="0" indent="0" algn="l" defTabSz="914400" rtl="0" eaLnBrk="0" fontAlgn="base" latinLnBrk="0" hangingPunct="0">
              <a:lnSpc>
                <a:spcPct val="100000"/>
              </a:lnSpc>
              <a:spcBef>
                <a:spcPct val="0"/>
              </a:spcBef>
              <a:spcAft>
                <a:spcPct val="0"/>
              </a:spcAft>
              <a:buClrTx/>
              <a:buSzTx/>
              <a:buFontTx/>
              <a:buNone/>
              <a:tabLst/>
              <a:defRPr/>
            </a:pPr>
            <a:r>
              <a:rPr lang="en-IE" sz="2000" b="0" i="0" dirty="0" err="1">
                <a:solidFill>
                  <a:srgbClr val="1A1A1A"/>
                </a:solidFill>
                <a:effectLst/>
                <a:latin typeface="Calibri" panose="020F0502020204030204" pitchFamily="34" charset="0"/>
                <a:cs typeface="Calibri" panose="020F0502020204030204" pitchFamily="34" charset="0"/>
              </a:rPr>
              <a:t>centered</a:t>
            </a:r>
            <a:r>
              <a:rPr lang="en-IE" sz="2000" b="0" i="0" dirty="0">
                <a:solidFill>
                  <a:srgbClr val="1A1A1A"/>
                </a:solidFill>
                <a:effectLst/>
                <a:latin typeface="Calibri" panose="020F0502020204030204" pitchFamily="34" charset="0"/>
                <a:cs typeface="Calibri" panose="020F0502020204030204" pitchFamily="34" charset="0"/>
              </a:rPr>
              <a:t>, they either assign </a:t>
            </a:r>
            <a:r>
              <a:rPr lang="en-IE" sz="2000" b="0" i="0" dirty="0">
                <a:solidFill>
                  <a:srgbClr val="FF0000"/>
                </a:solidFill>
                <a:effectLst/>
                <a:latin typeface="Calibri" panose="020F0502020204030204" pitchFamily="34" charset="0"/>
                <a:cs typeface="Calibri" panose="020F0502020204030204" pitchFamily="34" charset="0"/>
              </a:rPr>
              <a:t>intrinsic value </a:t>
            </a:r>
            <a:r>
              <a:rPr lang="en-IE" sz="2000" b="0" i="0" dirty="0">
                <a:solidFill>
                  <a:srgbClr val="1A1A1A"/>
                </a:solidFill>
                <a:effectLst/>
                <a:latin typeface="Calibri" panose="020F0502020204030204" pitchFamily="34" charset="0"/>
                <a:cs typeface="Calibri" panose="020F0502020204030204" pitchFamily="34" charset="0"/>
              </a:rPr>
              <a:t>to human beings alone or they assign a </a:t>
            </a:r>
          </a:p>
          <a:p>
            <a:pPr marL="0" marR="0" lvl="0" indent="0" defTabSz="914400" rtl="0" eaLnBrk="0" fontAlgn="base" latinLnBrk="0" hangingPunct="0">
              <a:lnSpc>
                <a:spcPct val="100000"/>
              </a:lnSpc>
              <a:spcBef>
                <a:spcPct val="0"/>
              </a:spcBef>
              <a:spcAft>
                <a:spcPct val="0"/>
              </a:spcAft>
              <a:buClrTx/>
              <a:buSzTx/>
              <a:buFontTx/>
              <a:buNone/>
              <a:tabLst/>
              <a:defRPr/>
            </a:pPr>
            <a:r>
              <a:rPr lang="en-IE" sz="2000" b="0" i="0" dirty="0">
                <a:solidFill>
                  <a:srgbClr val="1A1A1A"/>
                </a:solidFill>
                <a:effectLst/>
                <a:latin typeface="Calibri" panose="020F0502020204030204" pitchFamily="34" charset="0"/>
                <a:cs typeface="Calibri" panose="020F0502020204030204" pitchFamily="34" charset="0"/>
              </a:rPr>
              <a:t>significantly greater amount of intrinsic value to human beings than to any non-human things such that the protection or promotion of human interests or well-being at the expense of non-human things turns out to be nearly always justified.’ </a:t>
            </a:r>
          </a:p>
          <a:p>
            <a:pPr marL="0" marR="0" lvl="0" indent="0" algn="r" defTabSz="914400" rtl="0" eaLnBrk="0" fontAlgn="base" latinLnBrk="0" hangingPunct="0">
              <a:lnSpc>
                <a:spcPct val="100000"/>
              </a:lnSpc>
              <a:spcBef>
                <a:spcPct val="0"/>
              </a:spcBef>
              <a:spcAft>
                <a:spcPct val="0"/>
              </a:spcAft>
              <a:buClrTx/>
              <a:buSzTx/>
              <a:buFontTx/>
              <a:buNone/>
              <a:tabLst/>
              <a:defRPr/>
            </a:pPr>
            <a:r>
              <a:rPr lang="en-IE" sz="2000" b="0" i="0" dirty="0">
                <a:solidFill>
                  <a:srgbClr val="1A1A1A"/>
                </a:solidFill>
                <a:effectLst/>
                <a:latin typeface="Calibri" panose="020F0502020204030204" pitchFamily="34" charset="0"/>
                <a:cs typeface="Calibri" panose="020F0502020204030204" pitchFamily="34" charset="0"/>
              </a:rPr>
              <a:t>(Brennan &amp; Lo, 2022)</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IE" altLang="en-US" sz="2000" u="none" strike="noStrike" kern="1200" cap="none" spc="0" normalizeH="0" baseline="0" noProof="0" dirty="0">
              <a:ln>
                <a:noFill/>
              </a:ln>
              <a:solidFill>
                <a:srgbClr val="1A1A1A"/>
              </a:solidFill>
              <a:uLnTx/>
              <a:uFillTx/>
              <a:latin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None/>
              <a:tabLst/>
              <a:defRPr/>
            </a:pPr>
            <a:r>
              <a:rPr lang="en-IE" altLang="en-US" sz="2400" b="0" i="0" kern="1200" dirty="0">
                <a:solidFill>
                  <a:srgbClr val="1A1A1A"/>
                </a:solidFill>
                <a:effectLst/>
                <a:latin typeface="Calibri" panose="020F0502020204030204" pitchFamily="34" charset="0"/>
                <a:cs typeface="Calibri" panose="020F0502020204030204" pitchFamily="34" charset="0"/>
              </a:rPr>
              <a:t>Distinction: Instrumental value and Intrinsic value (non-instrumental)</a:t>
            </a:r>
          </a:p>
          <a:p>
            <a:pPr marL="0" marR="0" lvl="0" indent="0" defTabSz="914400" rtl="0" eaLnBrk="0" fontAlgn="base" latinLnBrk="0" hangingPunct="0">
              <a:lnSpc>
                <a:spcPct val="100000"/>
              </a:lnSpc>
              <a:spcBef>
                <a:spcPct val="0"/>
              </a:spcBef>
              <a:spcAft>
                <a:spcPct val="0"/>
              </a:spcAft>
              <a:buClrTx/>
              <a:buSzTx/>
              <a:buFontTx/>
              <a:buNone/>
              <a:tabLst/>
              <a:defRPr/>
            </a:pPr>
            <a:endParaRPr lang="en-IE" sz="2400" dirty="0">
              <a:solidFill>
                <a:srgbClr val="1A1A1A"/>
              </a:solidFill>
              <a:latin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None/>
              <a:tabLst/>
              <a:defRPr/>
            </a:pPr>
            <a:r>
              <a:rPr lang="en-IE" sz="2400" dirty="0">
                <a:solidFill>
                  <a:srgbClr val="FF0000"/>
                </a:solidFill>
                <a:latin typeface="Calibri" panose="020F0502020204030204" pitchFamily="34" charset="0"/>
                <a:cs typeface="Calibri" panose="020F0502020204030204" pitchFamily="34" charset="0"/>
              </a:rPr>
              <a:t>Instrumental </a:t>
            </a:r>
            <a:r>
              <a:rPr lang="en-IE" sz="2400" b="0" i="0" dirty="0">
                <a:solidFill>
                  <a:srgbClr val="FF0000"/>
                </a:solidFill>
                <a:effectLst/>
                <a:latin typeface="Calibri" panose="020F0502020204030204" pitchFamily="34" charset="0"/>
                <a:cs typeface="Calibri" panose="020F0502020204030204" pitchFamily="34" charset="0"/>
              </a:rPr>
              <a:t>value: </a:t>
            </a:r>
          </a:p>
          <a:p>
            <a:pPr marL="0" marR="0" lvl="0" indent="0" algn="ctr" defTabSz="914400" rtl="0" eaLnBrk="0" fontAlgn="base" latinLnBrk="0" hangingPunct="0">
              <a:lnSpc>
                <a:spcPct val="100000"/>
              </a:lnSpc>
              <a:spcBef>
                <a:spcPct val="0"/>
              </a:spcBef>
              <a:spcAft>
                <a:spcPct val="0"/>
              </a:spcAft>
              <a:buClrTx/>
              <a:buSzTx/>
              <a:buFontTx/>
              <a:buNone/>
              <a:tabLst/>
              <a:defRPr/>
            </a:pPr>
            <a:r>
              <a:rPr lang="en-IE" sz="2400" b="0" i="0" dirty="0">
                <a:solidFill>
                  <a:srgbClr val="1A1A1A"/>
                </a:solidFill>
                <a:effectLst/>
                <a:latin typeface="Calibri" panose="020F0502020204030204" pitchFamily="34" charset="0"/>
                <a:cs typeface="Calibri" panose="020F0502020204030204" pitchFamily="34" charset="0"/>
              </a:rPr>
              <a:t>‘value of things as </a:t>
            </a:r>
            <a:r>
              <a:rPr lang="en-IE" sz="2400" b="0" i="1" dirty="0">
                <a:solidFill>
                  <a:srgbClr val="1A1A1A"/>
                </a:solidFill>
                <a:effectLst/>
                <a:latin typeface="Calibri" panose="020F0502020204030204" pitchFamily="34" charset="0"/>
                <a:cs typeface="Calibri" panose="020F0502020204030204" pitchFamily="34" charset="0"/>
              </a:rPr>
              <a:t>means</a:t>
            </a:r>
            <a:r>
              <a:rPr lang="en-IE" sz="2400" b="0" i="0" dirty="0">
                <a:solidFill>
                  <a:srgbClr val="1A1A1A"/>
                </a:solidFill>
                <a:effectLst/>
                <a:latin typeface="Calibri" panose="020F0502020204030204" pitchFamily="34" charset="0"/>
                <a:cs typeface="Calibri" panose="020F0502020204030204" pitchFamily="34" charset="0"/>
              </a:rPr>
              <a:t> to further some other ends’ </a:t>
            </a:r>
            <a:r>
              <a:rPr lang="en-IE" sz="1400" b="0" i="0" dirty="0">
                <a:solidFill>
                  <a:srgbClr val="1A1A1A"/>
                </a:solidFill>
                <a:effectLst/>
                <a:latin typeface="Calibri" panose="020F0502020204030204" pitchFamily="34" charset="0"/>
                <a:cs typeface="Calibri" panose="020F0502020204030204" pitchFamily="34" charset="0"/>
              </a:rPr>
              <a:t>(Brennan &amp; Lo, 2022)</a:t>
            </a:r>
          </a:p>
          <a:p>
            <a:pPr marL="0" marR="0" lvl="0" indent="0" defTabSz="914400" rtl="0" eaLnBrk="0" fontAlgn="base" latinLnBrk="0" hangingPunct="0">
              <a:lnSpc>
                <a:spcPct val="100000"/>
              </a:lnSpc>
              <a:spcBef>
                <a:spcPct val="0"/>
              </a:spcBef>
              <a:spcAft>
                <a:spcPct val="0"/>
              </a:spcAft>
              <a:buClrTx/>
              <a:buSzTx/>
              <a:buFontTx/>
              <a:buNone/>
              <a:tabLst/>
              <a:defRPr/>
            </a:pPr>
            <a:endParaRPr lang="en-IE" sz="2400" b="0" i="0" dirty="0">
              <a:solidFill>
                <a:srgbClr val="FF0000"/>
              </a:solidFill>
              <a:effectLst/>
              <a:latin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None/>
              <a:tabLst/>
              <a:defRPr/>
            </a:pPr>
            <a:r>
              <a:rPr lang="en-IE" sz="2400" dirty="0">
                <a:solidFill>
                  <a:srgbClr val="FF0000"/>
                </a:solidFill>
                <a:latin typeface="Calibri" panose="020F0502020204030204" pitchFamily="34" charset="0"/>
                <a:cs typeface="Calibri" panose="020F0502020204030204" pitchFamily="34" charset="0"/>
              </a:rPr>
              <a:t>Intrinsic value: </a:t>
            </a:r>
          </a:p>
          <a:p>
            <a:pPr marL="0" marR="0" lvl="0" indent="0" algn="ctr" defTabSz="914400" rtl="0" eaLnBrk="0" fontAlgn="base" latinLnBrk="0" hangingPunct="0">
              <a:lnSpc>
                <a:spcPct val="100000"/>
              </a:lnSpc>
              <a:spcBef>
                <a:spcPct val="0"/>
              </a:spcBef>
              <a:spcAft>
                <a:spcPct val="0"/>
              </a:spcAft>
              <a:buClrTx/>
              <a:buSzTx/>
              <a:buFontTx/>
              <a:buNone/>
              <a:tabLst/>
              <a:defRPr/>
            </a:pPr>
            <a:r>
              <a:rPr lang="en-IE" sz="2400" dirty="0">
                <a:solidFill>
                  <a:srgbClr val="1A1A1A"/>
                </a:solidFill>
                <a:latin typeface="Calibri" panose="020F0502020204030204" pitchFamily="34" charset="0"/>
                <a:cs typeface="Calibri" panose="020F0502020204030204" pitchFamily="34" charset="0"/>
              </a:rPr>
              <a:t>‘</a:t>
            </a:r>
            <a:r>
              <a:rPr lang="en-IE" sz="2400" b="0" i="0" dirty="0">
                <a:solidFill>
                  <a:srgbClr val="1A1A1A"/>
                </a:solidFill>
                <a:effectLst/>
                <a:latin typeface="Calibri" panose="020F0502020204030204" pitchFamily="34" charset="0"/>
                <a:cs typeface="Calibri" panose="020F0502020204030204" pitchFamily="34" charset="0"/>
              </a:rPr>
              <a:t>value of things as </a:t>
            </a:r>
            <a:r>
              <a:rPr lang="en-IE" sz="2400" b="0" i="1" dirty="0">
                <a:solidFill>
                  <a:srgbClr val="1A1A1A"/>
                </a:solidFill>
                <a:effectLst/>
                <a:latin typeface="Calibri" panose="020F0502020204030204" pitchFamily="34" charset="0"/>
                <a:cs typeface="Calibri" panose="020F0502020204030204" pitchFamily="34" charset="0"/>
              </a:rPr>
              <a:t>ends in themselves</a:t>
            </a:r>
            <a:r>
              <a:rPr lang="en-IE" sz="2400" b="0" i="0" dirty="0">
                <a:solidFill>
                  <a:srgbClr val="1A1A1A"/>
                </a:solidFill>
                <a:effectLst/>
                <a:latin typeface="Calibri" panose="020F0502020204030204" pitchFamily="34" charset="0"/>
                <a:cs typeface="Calibri" panose="020F0502020204030204" pitchFamily="34" charset="0"/>
              </a:rPr>
              <a:t> regardless of whether they are also useful as means to other ends’</a:t>
            </a:r>
            <a:r>
              <a:rPr lang="en-IE" altLang="en-US" sz="2400" b="0" i="0" kern="1200" dirty="0">
                <a:solidFill>
                  <a:srgbClr val="1A1A1A"/>
                </a:solidFill>
                <a:effectLst/>
                <a:latin typeface="Calibri" panose="020F0502020204030204" pitchFamily="34" charset="0"/>
                <a:cs typeface="Calibri" panose="020F0502020204030204" pitchFamily="34" charset="0"/>
              </a:rPr>
              <a:t> </a:t>
            </a:r>
            <a:r>
              <a:rPr lang="en-IE" altLang="en-US" sz="1800" b="0" i="0" kern="1200" dirty="0">
                <a:solidFill>
                  <a:srgbClr val="1A1A1A"/>
                </a:solidFill>
                <a:effectLst/>
                <a:latin typeface="Calibri" panose="020F0502020204030204" pitchFamily="34" charset="0"/>
                <a:cs typeface="Calibri" panose="020F0502020204030204" pitchFamily="34" charset="0"/>
              </a:rPr>
              <a:t>(Brennan &amp; Lo, 2022)</a:t>
            </a:r>
            <a:endParaRPr kumimoji="0" lang="en-IE" alt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0174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424BCFE8-78F1-832D-A215-C9561BC9F47D}"/>
              </a:ext>
            </a:extLst>
          </p:cNvPr>
          <p:cNvSpPr>
            <a:spLocks noGrp="1"/>
          </p:cNvSpPr>
          <p:nvPr>
            <p:ph idx="1"/>
          </p:nvPr>
        </p:nvSpPr>
        <p:spPr>
          <a:xfrm>
            <a:off x="228600" y="66675"/>
            <a:ext cx="8686800" cy="6473825"/>
          </a:xfrm>
        </p:spPr>
        <p:txBody>
          <a:bodyPr/>
          <a:lstStyle/>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endParaRPr lang="en-IE" altLang="en-US" dirty="0">
              <a:ea typeface="ＭＳ Ｐゴシック" panose="020B0600070205080204" pitchFamily="34" charset="-128"/>
            </a:endParaRPr>
          </a:p>
        </p:txBody>
      </p:sp>
      <p:sp>
        <p:nvSpPr>
          <p:cNvPr id="20485" name="TextBox 4">
            <a:extLst>
              <a:ext uri="{FF2B5EF4-FFF2-40B4-BE49-F238E27FC236}">
                <a16:creationId xmlns:a16="http://schemas.microsoft.com/office/drawing/2014/main" id="{863B1490-510A-8B24-E157-37E46621C27C}"/>
              </a:ext>
            </a:extLst>
          </p:cNvPr>
          <p:cNvSpPr txBox="1">
            <a:spLocks noChangeArrowheads="1"/>
          </p:cNvSpPr>
          <p:nvPr/>
        </p:nvSpPr>
        <p:spPr bwMode="auto">
          <a:xfrm>
            <a:off x="228600" y="317500"/>
            <a:ext cx="8628063" cy="36933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Do humans view nature as subservient to human needs (trees to be harvested, rivers harassed, wildlife to be managed, land developed)?</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IE" altLang="en-US" sz="2400" kern="1200" dirty="0">
              <a:solidFill>
                <a:prstClr val="black"/>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Implication: We mistreat (view instrumentally, as a resource to be used/manipulated) our very source of life. We fail to see nature as a shared resource, an interdependence between inhabitants. </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IE" altLang="en-US" sz="2400" kern="1200" dirty="0">
              <a:solidFill>
                <a:prstClr val="black"/>
              </a:solidFill>
              <a:latin typeface="Calibri" panose="020F0502020204030204" pitchFamily="34" charset="0"/>
              <a:cs typeface="Calibri" panose="020F0502020204030204" pitchFamily="34" charset="0"/>
            </a:endParaRPr>
          </a:p>
          <a:p>
            <a:pPr algn="ctr" eaLnBrk="0" fontAlgn="base" hangingPunct="0">
              <a:spcBef>
                <a:spcPct val="0"/>
              </a:spcBef>
              <a:spcAft>
                <a:spcPct val="0"/>
              </a:spcAft>
              <a:buClrTx/>
              <a:buNone/>
              <a:defRPr/>
            </a:pPr>
            <a:r>
              <a:rPr lang="en-IE" altLang="en-US" sz="2400" kern="1200" dirty="0">
                <a:solidFill>
                  <a:prstClr val="black"/>
                </a:solidFill>
                <a:latin typeface="Calibri" panose="020F0502020204030204" pitchFamily="34" charset="0"/>
                <a:cs typeface="Calibri" panose="020F0502020204030204" pitchFamily="34" charset="0"/>
              </a:rPr>
              <a:t>Is </a:t>
            </a:r>
            <a:r>
              <a:rPr kumimoji="0" lang="en-IE" altLang="en-US"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anthropocentrism a key problem</a:t>
            </a:r>
            <a:r>
              <a:rPr lang="en-IE" altLang="en-US" sz="2400" kern="1200" dirty="0">
                <a:solidFill>
                  <a:prstClr val="black"/>
                </a:solidFill>
                <a:latin typeface="Calibri" panose="020F0502020204030204" pitchFamily="34" charset="0"/>
                <a:cs typeface="Calibri" panose="020F0502020204030204" pitchFamily="34" charset="0"/>
              </a:rPr>
              <a:t>?</a:t>
            </a:r>
            <a:endParaRPr kumimoji="0" lang="en-IE" altLang="en-US"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 name="TextBox 2">
            <a:extLst>
              <a:ext uri="{FF2B5EF4-FFF2-40B4-BE49-F238E27FC236}">
                <a16:creationId xmlns:a16="http://schemas.microsoft.com/office/drawing/2014/main" id="{9B12BA1A-2300-3CF9-2F76-E0E7DFBE43CC}"/>
              </a:ext>
            </a:extLst>
          </p:cNvPr>
          <p:cNvSpPr txBox="1">
            <a:spLocks noChangeArrowheads="1"/>
          </p:cNvSpPr>
          <p:nvPr/>
        </p:nvSpPr>
        <p:spPr bwMode="auto">
          <a:xfrm>
            <a:off x="199040" y="4097536"/>
            <a:ext cx="874592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IE" altLang="en-US" sz="2400" kern="1200" dirty="0">
                <a:solidFill>
                  <a:prstClr val="black"/>
                </a:solidFill>
                <a:latin typeface="Calibri" panose="020F0502020204030204" pitchFamily="34" charset="0"/>
                <a:cs typeface="Calibri" panose="020F0502020204030204" pitchFamily="34" charset="0"/>
              </a:rPr>
              <a:t>Reflect on</a:t>
            </a:r>
            <a:r>
              <a:rPr lang="en-IE" altLang="en-US" sz="2400" dirty="0">
                <a:latin typeface="Calibri" panose="020F0502020204030204" pitchFamily="34" charset="0"/>
                <a:cs typeface="Calibri" panose="020F0502020204030204" pitchFamily="34" charset="0"/>
              </a:rPr>
              <a:t> Deepwater Horizon </a:t>
            </a:r>
            <a:endParaRPr lang="en-IE" altLang="en-US" sz="2400" kern="1200" dirty="0">
              <a:solidFill>
                <a:prstClr val="black"/>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IE" altLang="en-US" sz="2400" kern="1200" dirty="0">
              <a:solidFill>
                <a:prstClr val="black"/>
              </a:solidFill>
              <a:latin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ClrTx/>
              <a:defRPr/>
            </a:pPr>
            <a:r>
              <a:rPr lang="en-IE" altLang="en-US" sz="2400" kern="1200" dirty="0">
                <a:solidFill>
                  <a:prstClr val="black"/>
                </a:solidFill>
                <a:latin typeface="Calibri" panose="020F0502020204030204" pitchFamily="34" charset="0"/>
                <a:cs typeface="Calibri" panose="020F0502020204030204" pitchFamily="34" charset="0"/>
              </a:rPr>
              <a:t>Do you think anthropocentrism is the big problem?</a:t>
            </a:r>
          </a:p>
          <a:p>
            <a:pPr marL="342900" indent="-342900" eaLnBrk="0" fontAlgn="base" hangingPunct="0">
              <a:spcBef>
                <a:spcPct val="0"/>
              </a:spcBef>
              <a:spcAft>
                <a:spcPct val="0"/>
              </a:spcAft>
              <a:buClrTx/>
              <a:defRPr/>
            </a:pPr>
            <a:r>
              <a:rPr lang="en-IE" altLang="en-US" sz="2400" kern="1200" dirty="0">
                <a:solidFill>
                  <a:prstClr val="black"/>
                </a:solidFill>
                <a:latin typeface="Calibri" panose="020F0502020204030204" pitchFamily="34" charset="0"/>
                <a:cs typeface="Calibri" panose="020F0502020204030204" pitchFamily="34" charset="0"/>
              </a:rPr>
              <a:t>Is it just this or do you think there are other factors?</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IE" altLang="en-US" sz="2400" kern="1200" dirty="0">
              <a:solidFill>
                <a:prstClr val="black"/>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IE" altLang="en-US" sz="2400" kern="1200" dirty="0">
                <a:solidFill>
                  <a:prstClr val="black"/>
                </a:solidFill>
                <a:latin typeface="Calibri" panose="020F0502020204030204" pitchFamily="34" charset="0"/>
                <a:cs typeface="Calibri" panose="020F0502020204030204" pitchFamily="34" charset="0"/>
              </a:rPr>
              <a:t>List them for yourself and think about the moral significance of each</a:t>
            </a:r>
            <a:r>
              <a:rPr lang="en-IE" altLang="en-US" sz="2000" b="1" kern="1200" dirty="0">
                <a:solidFill>
                  <a:prstClr val="black"/>
                </a:solidFill>
                <a:latin typeface="Arial" panose="020B0604020202020204" pitchFamily="34" charset="0"/>
                <a:cs typeface="+mn-cs"/>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a:extLst>
              <a:ext uri="{FF2B5EF4-FFF2-40B4-BE49-F238E27FC236}">
                <a16:creationId xmlns:a16="http://schemas.microsoft.com/office/drawing/2014/main" id="{922FF64D-0153-4FE0-80E5-31A4DBE20500}"/>
              </a:ext>
            </a:extLst>
          </p:cNvPr>
          <p:cNvSpPr>
            <a:spLocks noGrp="1" noChangeArrowheads="1"/>
          </p:cNvSpPr>
          <p:nvPr>
            <p:ph type="body" idx="4294967295"/>
          </p:nvPr>
        </p:nvSpPr>
        <p:spPr>
          <a:xfrm>
            <a:off x="196850" y="304800"/>
            <a:ext cx="8566150" cy="6172200"/>
          </a:xfrm>
        </p:spPr>
        <p:txBody>
          <a:bodyPr rtlCol="0">
            <a:normAutofit/>
          </a:bodyPr>
          <a:lstStyle/>
          <a:p>
            <a:pPr marL="0" indent="0" eaLnBrk="1" fontAlgn="auto" hangingPunct="1">
              <a:spcAft>
                <a:spcPts val="0"/>
              </a:spcAft>
              <a:buFont typeface="Arial" panose="020B0604020202020204" pitchFamily="34" charset="0"/>
              <a:buNone/>
              <a:defRPr/>
            </a:pPr>
            <a:r>
              <a:rPr lang="en-GB" altLang="en-US" sz="2400" dirty="0">
                <a:latin typeface="Calibri" panose="020F0502020204030204" pitchFamily="34" charset="0"/>
                <a:cs typeface="Calibri" panose="020F0502020204030204" pitchFamily="34" charset="0"/>
              </a:rPr>
              <a:t>We think that a relatively straightforward case can be made to </a:t>
            </a:r>
          </a:p>
          <a:p>
            <a:pPr marL="0" indent="0" eaLnBrk="1" fontAlgn="auto" hangingPunct="1">
              <a:spcAft>
                <a:spcPts val="0"/>
              </a:spcAft>
              <a:buFont typeface="Arial" panose="020B0604020202020204" pitchFamily="34" charset="0"/>
              <a:buNone/>
              <a:defRPr/>
            </a:pPr>
            <a:r>
              <a:rPr lang="en-GB" altLang="en-US" sz="2400" dirty="0">
                <a:latin typeface="Calibri" panose="020F0502020204030204" pitchFamily="34" charset="0"/>
                <a:cs typeface="Calibri" panose="020F0502020204030204" pitchFamily="34" charset="0"/>
              </a:rPr>
              <a:t>show that engineers are morally responsible for ‘the negative </a:t>
            </a:r>
          </a:p>
          <a:p>
            <a:pPr marL="0" indent="0" eaLnBrk="1" fontAlgn="auto" hangingPunct="1">
              <a:spcAft>
                <a:spcPts val="0"/>
              </a:spcAft>
              <a:buFont typeface="Arial" panose="020B0604020202020204" pitchFamily="34" charset="0"/>
              <a:buNone/>
              <a:defRPr/>
            </a:pPr>
            <a:r>
              <a:rPr lang="en-GB" altLang="en-US" sz="2400" dirty="0">
                <a:latin typeface="Calibri" panose="020F0502020204030204" pitchFamily="34" charset="0"/>
                <a:cs typeface="Calibri" panose="020F0502020204030204" pitchFamily="34" charset="0"/>
              </a:rPr>
              <a:t>effects’ their technology has on:</a:t>
            </a:r>
          </a:p>
          <a:p>
            <a:pPr eaLnBrk="1" fontAlgn="auto" hangingPunct="1">
              <a:spcAft>
                <a:spcPts val="0"/>
              </a:spcAft>
              <a:buFont typeface="Wingdings" panose="05000000000000000000" pitchFamily="2" charset="2"/>
              <a:buNone/>
              <a:defRPr/>
            </a:pPr>
            <a:endParaRPr lang="en-GB" altLang="en-US" sz="2400" dirty="0">
              <a:latin typeface="Calibri" panose="020F0502020204030204" pitchFamily="34" charset="0"/>
              <a:cs typeface="Calibri" panose="020F0502020204030204" pitchFamily="34" charset="0"/>
            </a:endParaRPr>
          </a:p>
          <a:p>
            <a:pPr eaLnBrk="1" fontAlgn="auto" hangingPunct="1">
              <a:spcAft>
                <a:spcPts val="0"/>
              </a:spcAft>
              <a:defRPr/>
            </a:pPr>
            <a:r>
              <a:rPr lang="en-GB" altLang="en-US" sz="2400" dirty="0">
                <a:latin typeface="Calibri" panose="020F0502020204030204" pitchFamily="34" charset="0"/>
                <a:cs typeface="Calibri" panose="020F0502020204030204" pitchFamily="34" charset="0"/>
              </a:rPr>
              <a:t>  Human beings.</a:t>
            </a:r>
          </a:p>
          <a:p>
            <a:pPr eaLnBrk="1" fontAlgn="auto" hangingPunct="1">
              <a:spcAft>
                <a:spcPts val="0"/>
              </a:spcAft>
              <a:defRPr/>
            </a:pPr>
            <a:r>
              <a:rPr lang="en-GB" altLang="en-US" sz="2400" dirty="0">
                <a:latin typeface="Calibri" panose="020F0502020204030204" pitchFamily="34" charset="0"/>
                <a:cs typeface="Calibri" panose="020F0502020204030204" pitchFamily="34" charset="0"/>
              </a:rPr>
              <a:t>  Future generations (trickier)</a:t>
            </a:r>
          </a:p>
          <a:p>
            <a:pPr eaLnBrk="1" fontAlgn="auto" hangingPunct="1">
              <a:spcAft>
                <a:spcPts val="0"/>
              </a:spcAft>
              <a:buFont typeface="Arial" panose="020B0604020202020204" pitchFamily="34" charset="0"/>
              <a:buNone/>
              <a:defRPr/>
            </a:pPr>
            <a:endParaRPr lang="en-IE" sz="2400" dirty="0">
              <a:latin typeface="Calibri" panose="020F0502020204030204" pitchFamily="34" charset="0"/>
              <a:cs typeface="Calibri" panose="020F0502020204030204" pitchFamily="34" charset="0"/>
            </a:endParaRPr>
          </a:p>
          <a:p>
            <a:pPr eaLnBrk="1" fontAlgn="auto" hangingPunct="1">
              <a:spcAft>
                <a:spcPts val="0"/>
              </a:spcAft>
              <a:buFont typeface="Arial" panose="020B0604020202020204" pitchFamily="34" charset="0"/>
              <a:buNone/>
              <a:defRPr/>
            </a:pPr>
            <a:r>
              <a:rPr lang="en-IE" sz="2400" dirty="0">
                <a:latin typeface="Calibri" panose="020F0502020204030204" pitchFamily="34" charset="0"/>
                <a:cs typeface="Calibri" panose="020F0502020204030204" pitchFamily="34" charset="0"/>
              </a:rPr>
              <a:t>But can engineers be held accountable for engineering activity</a:t>
            </a:r>
          </a:p>
          <a:p>
            <a:pPr eaLnBrk="1" fontAlgn="auto" hangingPunct="1">
              <a:spcAft>
                <a:spcPts val="0"/>
              </a:spcAft>
              <a:buFont typeface="Arial" panose="020B0604020202020204" pitchFamily="34" charset="0"/>
              <a:buNone/>
              <a:defRPr/>
            </a:pPr>
            <a:r>
              <a:rPr lang="en-IE" sz="2400" dirty="0">
                <a:latin typeface="Calibri" panose="020F0502020204030204" pitchFamily="34" charset="0"/>
                <a:cs typeface="Calibri" panose="020F0502020204030204" pitchFamily="34" charset="0"/>
              </a:rPr>
              <a:t>which is “legal” and does not </a:t>
            </a:r>
            <a:r>
              <a:rPr lang="en-IE" sz="2400" i="1" dirty="0">
                <a:latin typeface="Calibri" panose="020F0502020204030204" pitchFamily="34" charset="0"/>
                <a:cs typeface="Calibri" panose="020F0502020204030204" pitchFamily="34" charset="0"/>
              </a:rPr>
              <a:t>directly</a:t>
            </a:r>
            <a:r>
              <a:rPr lang="en-IE" sz="2400" dirty="0">
                <a:latin typeface="Calibri" panose="020F0502020204030204" pitchFamily="34" charset="0"/>
                <a:cs typeface="Calibri" panose="020F0502020204030204" pitchFamily="34" charset="0"/>
              </a:rPr>
              <a:t> harm anyone (human</a:t>
            </a:r>
          </a:p>
          <a:p>
            <a:pPr eaLnBrk="1" fontAlgn="auto" hangingPunct="1">
              <a:spcAft>
                <a:spcPts val="0"/>
              </a:spcAft>
              <a:buFont typeface="Arial" panose="020B0604020202020204" pitchFamily="34" charset="0"/>
              <a:buNone/>
              <a:defRPr/>
            </a:pPr>
            <a:r>
              <a:rPr lang="en-IE" sz="2400" dirty="0">
                <a:latin typeface="Calibri" panose="020F0502020204030204" pitchFamily="34" charset="0"/>
                <a:cs typeface="Calibri" panose="020F0502020204030204" pitchFamily="34" charset="0"/>
              </a:rPr>
              <a:t>animals)? </a:t>
            </a:r>
          </a:p>
          <a:p>
            <a:pPr eaLnBrk="1" fontAlgn="auto" hangingPunct="1">
              <a:spcAft>
                <a:spcPts val="0"/>
              </a:spcAft>
              <a:buFont typeface="Arial" panose="020B0604020202020204" pitchFamily="34" charset="0"/>
              <a:buNone/>
              <a:defRPr/>
            </a:pPr>
            <a:endParaRPr lang="en-IE" sz="2400" dirty="0">
              <a:latin typeface="Calibri" panose="020F0502020204030204" pitchFamily="34" charset="0"/>
              <a:cs typeface="Calibri" panose="020F0502020204030204" pitchFamily="34" charset="0"/>
            </a:endParaRPr>
          </a:p>
          <a:p>
            <a:pPr eaLnBrk="1" fontAlgn="auto" hangingPunct="1">
              <a:spcAft>
                <a:spcPts val="0"/>
              </a:spcAft>
              <a:defRPr/>
            </a:pPr>
            <a:r>
              <a:rPr lang="en-GB" altLang="en-US" sz="2400" dirty="0">
                <a:latin typeface="Calibri" panose="020F0502020204030204" pitchFamily="34" charset="0"/>
                <a:cs typeface="Calibri" panose="020F0502020204030204" pitchFamily="34" charset="0"/>
              </a:rPr>
              <a:t>Non-human nature  </a:t>
            </a:r>
          </a:p>
          <a:p>
            <a:pPr eaLnBrk="1" fontAlgn="auto" hangingPunct="1">
              <a:spcAft>
                <a:spcPts val="0"/>
              </a:spcAft>
              <a:defRPr/>
            </a:pPr>
            <a:r>
              <a:rPr lang="en-GB" altLang="en-US" sz="2400" dirty="0">
                <a:latin typeface="Calibri" panose="020F0502020204030204" pitchFamily="34" charset="0"/>
                <a:cs typeface="Calibri" panose="020F0502020204030204" pitchFamily="34" charset="0"/>
              </a:rPr>
              <a:t>Non-human animals</a:t>
            </a:r>
          </a:p>
          <a:p>
            <a:pPr eaLnBrk="1" fontAlgn="auto" hangingPunct="1">
              <a:spcAft>
                <a:spcPts val="0"/>
              </a:spcAft>
              <a:defRPr/>
            </a:pPr>
            <a:r>
              <a:rPr lang="en-GB" altLang="en-US" sz="2400" dirty="0">
                <a:latin typeface="Calibri" panose="020F0502020204030204" pitchFamily="34" charset="0"/>
                <a:cs typeface="Calibri" panose="020F0502020204030204" pitchFamily="34" charset="0"/>
              </a:rPr>
              <a:t>The ecosystem as a whole</a:t>
            </a:r>
          </a:p>
          <a:p>
            <a:pPr eaLnBrk="1" fontAlgn="auto" hangingPunct="1">
              <a:spcAft>
                <a:spcPts val="0"/>
              </a:spcAft>
              <a:defRPr/>
            </a:pPr>
            <a:endParaRPr lang="en-GB" altLang="en-US" sz="2400" dirty="0">
              <a:latin typeface="Times New Roman" panose="02020603050405020304" pitchFamily="18" charset="0"/>
              <a:cs typeface="Times New Roman" panose="02020603050405020304" pitchFamily="18" charset="0"/>
            </a:endParaRPr>
          </a:p>
        </p:txBody>
      </p:sp>
      <p:sp>
        <p:nvSpPr>
          <p:cNvPr id="22531" name="TextBox 1">
            <a:extLst>
              <a:ext uri="{FF2B5EF4-FFF2-40B4-BE49-F238E27FC236}">
                <a16:creationId xmlns:a16="http://schemas.microsoft.com/office/drawing/2014/main" id="{7A65F630-0383-845F-40EC-FB8982EB2E3D}"/>
              </a:ext>
            </a:extLst>
          </p:cNvPr>
          <p:cNvSpPr txBox="1">
            <a:spLocks noChangeArrowheads="1"/>
          </p:cNvSpPr>
          <p:nvPr/>
        </p:nvSpPr>
        <p:spPr bwMode="auto">
          <a:xfrm>
            <a:off x="4398196" y="4456416"/>
            <a:ext cx="4283737" cy="193899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We may be able to argue for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appropriate consideration indirectly,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in anthropocentric terms. </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IE" altLang="en-US" sz="2000" kern="1200" dirty="0">
              <a:solidFill>
                <a:prstClr val="black"/>
              </a:solidFill>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But can we argue for consideration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directly too?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24EFE-B9BF-B003-5661-752F5B2FF0DF}"/>
            </a:ext>
          </a:extLst>
        </p:cNvPr>
        <p:cNvGrpSpPr/>
        <p:nvPr/>
      </p:nvGrpSpPr>
      <p:grpSpPr>
        <a:xfrm>
          <a:off x="0" y="0"/>
          <a:ext cx="0" cy="0"/>
          <a:chOff x="0" y="0"/>
          <a:chExt cx="0" cy="0"/>
        </a:xfrm>
      </p:grpSpPr>
      <p:sp>
        <p:nvSpPr>
          <p:cNvPr id="17410" name="Rectangle 3">
            <a:extLst>
              <a:ext uri="{FF2B5EF4-FFF2-40B4-BE49-F238E27FC236}">
                <a16:creationId xmlns:a16="http://schemas.microsoft.com/office/drawing/2014/main" id="{DE38CB21-71A7-CD30-5910-C6F5369DA6C1}"/>
              </a:ext>
            </a:extLst>
          </p:cNvPr>
          <p:cNvSpPr>
            <a:spLocks noGrp="1" noChangeArrowheads="1"/>
          </p:cNvSpPr>
          <p:nvPr>
            <p:ph type="body" idx="4294967295"/>
          </p:nvPr>
        </p:nvSpPr>
        <p:spPr>
          <a:xfrm>
            <a:off x="196850" y="143838"/>
            <a:ext cx="8690296" cy="6333162"/>
          </a:xfrm>
        </p:spPr>
        <p:txBody>
          <a:bodyPr rtlCol="0">
            <a:normAutofit/>
          </a:bodyPr>
          <a:lstStyle/>
          <a:p>
            <a:pPr algn="ctr" eaLnBrk="1" fontAlgn="auto" hangingPunct="1">
              <a:spcBef>
                <a:spcPct val="0"/>
              </a:spcBef>
              <a:spcAft>
                <a:spcPts val="0"/>
              </a:spcAft>
              <a:buFont typeface="Wingdings" panose="05000000000000000000" pitchFamily="2" charset="2"/>
              <a:buNone/>
              <a:defRPr/>
            </a:pPr>
            <a:r>
              <a:rPr lang="en-GB" altLang="en-US" sz="2400" b="1" dirty="0">
                <a:latin typeface="Calibri" panose="020F0502020204030204" pitchFamily="34" charset="0"/>
                <a:cs typeface="Calibri" panose="020F0502020204030204" pitchFamily="34" charset="0"/>
              </a:rPr>
              <a:t>How do we generate ‘a moral responsibility’?</a:t>
            </a:r>
          </a:p>
          <a:p>
            <a:pPr algn="ctr" eaLnBrk="1" fontAlgn="auto" hangingPunct="1">
              <a:spcBef>
                <a:spcPct val="0"/>
              </a:spcBef>
              <a:spcAft>
                <a:spcPts val="0"/>
              </a:spcAft>
              <a:buFont typeface="Wingdings" panose="05000000000000000000" pitchFamily="2" charset="2"/>
              <a:buNone/>
              <a:defRPr/>
            </a:pPr>
            <a:endParaRPr lang="en-GB" altLang="en-US" sz="2400" b="1" dirty="0">
              <a:latin typeface="Calibri" panose="020F0502020204030204" pitchFamily="34" charset="0"/>
              <a:cs typeface="Calibri" panose="020F0502020204030204" pitchFamily="34" charset="0"/>
            </a:endParaRPr>
          </a:p>
          <a:p>
            <a:pPr marL="0" indent="0" algn="ctr" eaLnBrk="1" fontAlgn="auto" hangingPunct="1">
              <a:spcBef>
                <a:spcPct val="0"/>
              </a:spcBef>
              <a:spcAft>
                <a:spcPts val="0"/>
              </a:spcAft>
              <a:buFont typeface="Arial" panose="020B0604020202020204" pitchFamily="34" charset="0"/>
              <a:buNone/>
              <a:defRPr/>
            </a:pPr>
            <a:r>
              <a:rPr lang="en-GB" altLang="en-US" sz="2400" dirty="0">
                <a:latin typeface="Calibri" panose="020F0502020204030204" pitchFamily="34" charset="0"/>
                <a:cs typeface="Calibri" panose="020F0502020204030204" pitchFamily="34" charset="0"/>
              </a:rPr>
              <a:t>Q: Do we owe moral consideration to </a:t>
            </a:r>
            <a:r>
              <a:rPr lang="en-GB" altLang="en-US" sz="2400" b="1" dirty="0">
                <a:latin typeface="Calibri" panose="020F0502020204030204" pitchFamily="34" charset="0"/>
                <a:cs typeface="Calibri" panose="020F0502020204030204" pitchFamily="34" charset="0"/>
              </a:rPr>
              <a:t>other human beings</a:t>
            </a:r>
            <a:r>
              <a:rPr lang="en-GB" altLang="en-US" sz="2400" dirty="0">
                <a:latin typeface="Calibri" panose="020F0502020204030204" pitchFamily="34" charset="0"/>
                <a:cs typeface="Calibri" panose="020F0502020204030204" pitchFamily="34" charset="0"/>
              </a:rPr>
              <a:t>? </a:t>
            </a:r>
          </a:p>
          <a:p>
            <a:pPr marL="0" indent="0" eaLnBrk="1" fontAlgn="auto" hangingPunct="1">
              <a:spcBef>
                <a:spcPct val="0"/>
              </a:spcBef>
              <a:spcAft>
                <a:spcPts val="0"/>
              </a:spcAft>
              <a:buFont typeface="Arial" panose="020B0604020202020204" pitchFamily="34" charset="0"/>
              <a:buNone/>
              <a:defRPr/>
            </a:pPr>
            <a:endParaRPr lang="en-GB" altLang="en-US" sz="2400" dirty="0">
              <a:latin typeface="Calibri" panose="020F0502020204030204" pitchFamily="34" charset="0"/>
              <a:cs typeface="Calibri" panose="020F0502020204030204" pitchFamily="34" charset="0"/>
            </a:endParaRPr>
          </a:p>
          <a:p>
            <a:pPr marL="0" indent="0" eaLnBrk="1" fontAlgn="auto" hangingPunct="1">
              <a:spcBef>
                <a:spcPct val="0"/>
              </a:spcBef>
              <a:spcAft>
                <a:spcPts val="0"/>
              </a:spcAft>
              <a:buFont typeface="Arial" panose="020B0604020202020204" pitchFamily="34" charset="0"/>
              <a:buNone/>
              <a:defRPr/>
            </a:pPr>
            <a:endParaRPr lang="en-GB" altLang="en-US" sz="2400" dirty="0">
              <a:latin typeface="Calibri" panose="020F0502020204030204" pitchFamily="34" charset="0"/>
              <a:cs typeface="Calibri" panose="020F0502020204030204" pitchFamily="34" charset="0"/>
            </a:endParaRPr>
          </a:p>
          <a:p>
            <a:pPr marL="0" indent="0" eaLnBrk="1" fontAlgn="auto" hangingPunct="1">
              <a:spcBef>
                <a:spcPct val="0"/>
              </a:spcBef>
              <a:spcAft>
                <a:spcPts val="0"/>
              </a:spcAft>
              <a:buFont typeface="Arial" panose="020B0604020202020204" pitchFamily="34" charset="0"/>
              <a:buNone/>
              <a:defRPr/>
            </a:pPr>
            <a:r>
              <a:rPr lang="en-GB" altLang="en-US" sz="2400" dirty="0">
                <a:latin typeface="Calibri" panose="020F0502020204030204" pitchFamily="34" charset="0"/>
                <a:cs typeface="Calibri" panose="020F0502020204030204" pitchFamily="34" charset="0"/>
              </a:rPr>
              <a:t>One answer using a normative framework that we are already familiar with:</a:t>
            </a:r>
          </a:p>
          <a:p>
            <a:pPr marL="0" indent="0" eaLnBrk="1" fontAlgn="auto" hangingPunct="1">
              <a:spcBef>
                <a:spcPct val="0"/>
              </a:spcBef>
              <a:spcAft>
                <a:spcPts val="0"/>
              </a:spcAft>
              <a:buFont typeface="Arial" panose="020B0604020202020204" pitchFamily="34" charset="0"/>
              <a:buNone/>
              <a:defRPr/>
            </a:pPr>
            <a:endParaRPr lang="en-GB" altLang="en-US" sz="2400" dirty="0">
              <a:latin typeface="Calibri" panose="020F0502020204030204" pitchFamily="34" charset="0"/>
              <a:cs typeface="Calibri" panose="020F0502020204030204" pitchFamily="34" charset="0"/>
            </a:endParaRPr>
          </a:p>
          <a:p>
            <a:pPr algn="ctr" eaLnBrk="1" fontAlgn="auto" hangingPunct="1">
              <a:spcBef>
                <a:spcPct val="0"/>
              </a:spcBef>
              <a:spcAft>
                <a:spcPts val="0"/>
              </a:spcAft>
              <a:buFont typeface="Wingdings" panose="05000000000000000000" pitchFamily="2" charset="2"/>
              <a:buChar char="q"/>
              <a:defRPr/>
            </a:pPr>
            <a:r>
              <a:rPr lang="en-GB" altLang="en-US" sz="2400" dirty="0">
                <a:latin typeface="Calibri" panose="020F0502020204030204" pitchFamily="34" charset="0"/>
                <a:cs typeface="Calibri" panose="020F0502020204030204" pitchFamily="34" charset="0"/>
              </a:rPr>
              <a:t> Duties </a:t>
            </a:r>
          </a:p>
          <a:p>
            <a:pPr marL="0" indent="0" eaLnBrk="1" fontAlgn="auto" hangingPunct="1">
              <a:spcBef>
                <a:spcPct val="0"/>
              </a:spcBef>
              <a:spcAft>
                <a:spcPts val="0"/>
              </a:spcAft>
              <a:buNone/>
              <a:defRPr/>
            </a:pPr>
            <a:endParaRPr lang="en-GB" altLang="en-US" sz="2400" dirty="0">
              <a:latin typeface="Calibri" panose="020F0502020204030204" pitchFamily="34" charset="0"/>
              <a:cs typeface="Calibri" panose="020F0502020204030204" pitchFamily="34" charset="0"/>
            </a:endParaRPr>
          </a:p>
          <a:p>
            <a:pPr eaLnBrk="1" fontAlgn="auto" hangingPunct="1">
              <a:spcBef>
                <a:spcPct val="0"/>
              </a:spcBef>
              <a:spcAft>
                <a:spcPts val="0"/>
              </a:spcAft>
              <a:defRPr/>
            </a:pPr>
            <a:r>
              <a:rPr lang="en-GB" altLang="en-US" sz="2400" dirty="0">
                <a:latin typeface="Calibri" panose="020F0502020204030204" pitchFamily="34" charset="0"/>
                <a:cs typeface="Calibri" panose="020F0502020204030204" pitchFamily="34" charset="0"/>
              </a:rPr>
              <a:t>Other human beings are considered as </a:t>
            </a:r>
            <a:r>
              <a:rPr lang="en-GB" altLang="en-US" sz="2400" b="1" dirty="0">
                <a:latin typeface="Calibri" panose="020F0502020204030204" pitchFamily="34" charset="0"/>
                <a:cs typeface="Calibri" panose="020F0502020204030204" pitchFamily="34" charset="0"/>
              </a:rPr>
              <a:t>‘persons’ </a:t>
            </a:r>
            <a:r>
              <a:rPr lang="en-GB" altLang="en-US" sz="2400" dirty="0">
                <a:latin typeface="Calibri" panose="020F0502020204030204" pitchFamily="34" charset="0"/>
                <a:cs typeface="Calibri" panose="020F0502020204030204" pitchFamily="34" charset="0"/>
              </a:rPr>
              <a:t>(legal and a moral </a:t>
            </a:r>
          </a:p>
          <a:p>
            <a:pPr marL="0" indent="0" eaLnBrk="1" fontAlgn="auto" hangingPunct="1">
              <a:spcBef>
                <a:spcPct val="0"/>
              </a:spcBef>
              <a:spcAft>
                <a:spcPts val="0"/>
              </a:spcAft>
              <a:buNone/>
              <a:defRPr/>
            </a:pPr>
            <a:r>
              <a:rPr lang="en-GB" altLang="en-US" sz="2400" dirty="0">
                <a:latin typeface="Calibri" panose="020F0502020204030204" pitchFamily="34" charset="0"/>
                <a:cs typeface="Calibri" panose="020F0502020204030204" pitchFamily="34" charset="0"/>
              </a:rPr>
              <a:t>term)</a:t>
            </a:r>
            <a:r>
              <a:rPr lang="en-GB" altLang="en-US" sz="2400" b="1" dirty="0">
                <a:latin typeface="Calibri" panose="020F0502020204030204" pitchFamily="34" charset="0"/>
                <a:cs typeface="Calibri" panose="020F0502020204030204" pitchFamily="34" charset="0"/>
              </a:rPr>
              <a:t> </a:t>
            </a:r>
            <a:r>
              <a:rPr lang="en-GB" altLang="en-US" sz="2400" dirty="0">
                <a:latin typeface="Calibri" panose="020F0502020204030204" pitchFamily="34" charset="0"/>
                <a:cs typeface="Calibri" panose="020F0502020204030204" pitchFamily="34" charset="0"/>
              </a:rPr>
              <a:t>– they have rights, they must be treated in a certain way.</a:t>
            </a:r>
          </a:p>
          <a:p>
            <a:pPr marL="0" indent="0" eaLnBrk="1" fontAlgn="auto" hangingPunct="1">
              <a:spcBef>
                <a:spcPct val="0"/>
              </a:spcBef>
              <a:spcAft>
                <a:spcPts val="0"/>
              </a:spcAft>
              <a:buNone/>
              <a:defRPr/>
            </a:pPr>
            <a:endParaRPr lang="en-GB" altLang="en-US" sz="2400" dirty="0">
              <a:latin typeface="Calibri" panose="020F0502020204030204" pitchFamily="34" charset="0"/>
              <a:cs typeface="Calibri" panose="020F0502020204030204" pitchFamily="34" charset="0"/>
            </a:endParaRPr>
          </a:p>
          <a:p>
            <a:pPr eaLnBrk="1" fontAlgn="auto" hangingPunct="1">
              <a:spcBef>
                <a:spcPct val="0"/>
              </a:spcBef>
              <a:spcAft>
                <a:spcPts val="0"/>
              </a:spcAft>
              <a:defRPr/>
            </a:pPr>
            <a:r>
              <a:rPr lang="en-GB" altLang="en-US" sz="2400" dirty="0">
                <a:cs typeface="Calibri" panose="020F0502020204030204" pitchFamily="34" charset="0"/>
              </a:rPr>
              <a:t>Possible personhood markers: </a:t>
            </a:r>
          </a:p>
          <a:p>
            <a:pPr marL="0" indent="0" eaLnBrk="1" fontAlgn="auto" hangingPunct="1">
              <a:spcBef>
                <a:spcPct val="0"/>
              </a:spcBef>
              <a:spcAft>
                <a:spcPts val="0"/>
              </a:spcAft>
              <a:buNone/>
              <a:defRPr/>
            </a:pPr>
            <a:endParaRPr kumimoji="0" lang="en-IE" altLang="en-US" sz="2400" b="0" i="0" u="none" strike="noStrike" kern="1200" cap="none" spc="0" normalizeH="0" baseline="0" noProof="0" dirty="0">
              <a:ln>
                <a:noFill/>
              </a:ln>
              <a:solidFill>
                <a:prstClr val="black"/>
              </a:solidFill>
              <a:effectLst/>
              <a:uLnTx/>
              <a:uFillTx/>
              <a:ea typeface="+mn-ea"/>
              <a:cs typeface="+mn-cs"/>
            </a:endParaRPr>
          </a:p>
          <a:p>
            <a:pPr marL="0" indent="0" eaLnBrk="1" fontAlgn="auto" hangingPunct="1">
              <a:spcBef>
                <a:spcPct val="0"/>
              </a:spcBef>
              <a:spcAft>
                <a:spcPts val="0"/>
              </a:spcAft>
              <a:buNone/>
              <a:defRPr/>
            </a:pPr>
            <a:r>
              <a:rPr kumimoji="0" lang="en-IE" altLang="en-US" sz="2400" b="0" i="0" u="none" strike="noStrike" kern="1200" cap="none" spc="0" normalizeH="0" baseline="0" noProof="0" dirty="0">
                <a:ln>
                  <a:noFill/>
                </a:ln>
                <a:solidFill>
                  <a:prstClr val="black"/>
                </a:solidFill>
                <a:effectLst/>
                <a:uLnTx/>
                <a:uFillTx/>
                <a:ea typeface="+mn-ea"/>
                <a:cs typeface="+mn-cs"/>
              </a:rPr>
              <a:t>Capacity for thought and language, ability to reciprocate moral concerns (empathy), capacity to choose actions, have interests, sentient.</a:t>
            </a:r>
          </a:p>
          <a:p>
            <a:pPr marL="0" indent="0" eaLnBrk="1" fontAlgn="auto" hangingPunct="1">
              <a:spcBef>
                <a:spcPct val="0"/>
              </a:spcBef>
              <a:spcAft>
                <a:spcPts val="0"/>
              </a:spcAft>
              <a:buNone/>
              <a:defRPr/>
            </a:pPr>
            <a:endParaRPr lang="en-GB"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28286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id="{8D6EB787-97B2-452D-A781-7B1A12A3B0BD}"/>
              </a:ext>
            </a:extLst>
          </p:cNvPr>
          <p:cNvSpPr>
            <a:spLocks noGrp="1" noChangeArrowheads="1"/>
          </p:cNvSpPr>
          <p:nvPr>
            <p:ph type="body" idx="4294967295"/>
          </p:nvPr>
        </p:nvSpPr>
        <p:spPr>
          <a:xfrm>
            <a:off x="304800" y="226030"/>
            <a:ext cx="8458200" cy="6479569"/>
          </a:xfrm>
        </p:spPr>
        <p:txBody>
          <a:bodyPr rtlCol="0">
            <a:normAutofit/>
          </a:bodyPr>
          <a:lstStyle/>
          <a:p>
            <a:pPr algn="ctr" eaLnBrk="1" fontAlgn="auto" hangingPunct="1">
              <a:spcBef>
                <a:spcPct val="0"/>
              </a:spcBef>
              <a:spcAft>
                <a:spcPts val="0"/>
              </a:spcAft>
              <a:buFont typeface="Wingdings" panose="05000000000000000000" pitchFamily="2" charset="2"/>
              <a:buNone/>
              <a:defRPr/>
            </a:pPr>
            <a:endParaRPr lang="en-GB" altLang="en-US" sz="2400" b="1" dirty="0">
              <a:cs typeface="Calibri" panose="020F0502020204030204" pitchFamily="34" charset="0"/>
            </a:endParaRPr>
          </a:p>
          <a:p>
            <a:pPr algn="ctr" eaLnBrk="1" fontAlgn="auto" hangingPunct="1">
              <a:spcBef>
                <a:spcPct val="0"/>
              </a:spcBef>
              <a:spcAft>
                <a:spcPts val="0"/>
              </a:spcAft>
              <a:buFont typeface="Wingdings" panose="05000000000000000000" pitchFamily="2" charset="2"/>
              <a:buNone/>
              <a:defRPr/>
            </a:pPr>
            <a:r>
              <a:rPr lang="en-GB" altLang="en-US" sz="2400" b="1" dirty="0">
                <a:cs typeface="Calibri" panose="020F0502020204030204" pitchFamily="34" charset="0"/>
              </a:rPr>
              <a:t>How do we generate ‘a moral responsibility’?</a:t>
            </a:r>
          </a:p>
          <a:p>
            <a:pPr algn="ctr" eaLnBrk="1" fontAlgn="auto" hangingPunct="1">
              <a:spcBef>
                <a:spcPct val="0"/>
              </a:spcBef>
              <a:spcAft>
                <a:spcPts val="0"/>
              </a:spcAft>
              <a:buFont typeface="Wingdings" panose="05000000000000000000" pitchFamily="2" charset="2"/>
              <a:buNone/>
              <a:defRPr/>
            </a:pPr>
            <a:endParaRPr lang="en-GB" altLang="en-US" sz="2400" b="1" dirty="0">
              <a:cs typeface="Calibri" panose="020F0502020204030204" pitchFamily="34" charset="0"/>
            </a:endParaRPr>
          </a:p>
          <a:p>
            <a:pPr marL="0" indent="0" algn="ctr" eaLnBrk="1" fontAlgn="auto" hangingPunct="1">
              <a:spcBef>
                <a:spcPct val="0"/>
              </a:spcBef>
              <a:spcAft>
                <a:spcPts val="0"/>
              </a:spcAft>
              <a:buFont typeface="Arial" panose="020B0604020202020204" pitchFamily="34" charset="0"/>
              <a:buNone/>
              <a:defRPr/>
            </a:pPr>
            <a:r>
              <a:rPr lang="en-GB" altLang="en-US" sz="2400" dirty="0">
                <a:cs typeface="Calibri" panose="020F0502020204030204" pitchFamily="34" charset="0"/>
              </a:rPr>
              <a:t>Q: Do we owe moral consideration to </a:t>
            </a:r>
            <a:r>
              <a:rPr lang="en-GB" altLang="en-US" sz="2400" b="1" dirty="0">
                <a:cs typeface="Calibri" panose="020F0502020204030204" pitchFamily="34" charset="0"/>
              </a:rPr>
              <a:t>other human beings</a:t>
            </a:r>
            <a:r>
              <a:rPr lang="en-GB" altLang="en-US" sz="2400" dirty="0">
                <a:cs typeface="Calibri" panose="020F0502020204030204" pitchFamily="34" charset="0"/>
              </a:rPr>
              <a:t>? </a:t>
            </a:r>
          </a:p>
          <a:p>
            <a:pPr marL="0" indent="0" eaLnBrk="1" fontAlgn="auto" hangingPunct="1">
              <a:spcBef>
                <a:spcPct val="0"/>
              </a:spcBef>
              <a:spcAft>
                <a:spcPts val="0"/>
              </a:spcAft>
              <a:buFont typeface="Arial" panose="020B0604020202020204" pitchFamily="34" charset="0"/>
              <a:buNone/>
              <a:defRPr/>
            </a:pPr>
            <a:endParaRPr lang="en-GB" altLang="en-US" sz="2400" dirty="0">
              <a:cs typeface="Calibri" panose="020F0502020204030204" pitchFamily="34" charset="0"/>
            </a:endParaRPr>
          </a:p>
          <a:p>
            <a:pPr marL="0" indent="0" eaLnBrk="1" fontAlgn="auto" hangingPunct="1">
              <a:spcBef>
                <a:spcPct val="0"/>
              </a:spcBef>
              <a:spcAft>
                <a:spcPts val="0"/>
              </a:spcAft>
              <a:buFont typeface="Arial" panose="020B0604020202020204" pitchFamily="34" charset="0"/>
              <a:buNone/>
              <a:defRPr/>
            </a:pPr>
            <a:r>
              <a:rPr lang="en-GB" altLang="en-US" sz="2400" dirty="0">
                <a:cs typeface="Calibri" panose="020F0502020204030204" pitchFamily="34" charset="0"/>
              </a:rPr>
              <a:t>Another answer:</a:t>
            </a:r>
          </a:p>
          <a:p>
            <a:pPr marL="0" indent="0" eaLnBrk="1" fontAlgn="auto" hangingPunct="1">
              <a:spcBef>
                <a:spcPct val="0"/>
              </a:spcBef>
              <a:spcAft>
                <a:spcPts val="0"/>
              </a:spcAft>
              <a:buFont typeface="Arial" panose="020B0604020202020204" pitchFamily="34" charset="0"/>
              <a:buNone/>
              <a:defRPr/>
            </a:pPr>
            <a:endParaRPr lang="en-GB" altLang="en-US" sz="2400" dirty="0">
              <a:cs typeface="Calibri" panose="020F0502020204030204" pitchFamily="34" charset="0"/>
            </a:endParaRPr>
          </a:p>
          <a:p>
            <a:pPr algn="ctr" eaLnBrk="1" fontAlgn="auto" hangingPunct="1">
              <a:spcBef>
                <a:spcPct val="0"/>
              </a:spcBef>
              <a:spcAft>
                <a:spcPts val="0"/>
              </a:spcAft>
              <a:buFont typeface="Wingdings" panose="05000000000000000000" pitchFamily="2" charset="2"/>
              <a:buChar char="q"/>
              <a:defRPr/>
            </a:pPr>
            <a:r>
              <a:rPr lang="en-GB" altLang="en-US" sz="2400" dirty="0">
                <a:cs typeface="Calibri" panose="020F0502020204030204" pitchFamily="34" charset="0"/>
              </a:rPr>
              <a:t>Consequences</a:t>
            </a:r>
          </a:p>
          <a:p>
            <a:pPr eaLnBrk="1" fontAlgn="auto" hangingPunct="1">
              <a:spcBef>
                <a:spcPct val="0"/>
              </a:spcBef>
              <a:spcAft>
                <a:spcPts val="0"/>
              </a:spcAft>
              <a:defRPr/>
            </a:pPr>
            <a:endParaRPr lang="en-GB" altLang="en-US" sz="2400" dirty="0">
              <a:cs typeface="Calibri" panose="020F0502020204030204" pitchFamily="34" charset="0"/>
            </a:endParaRPr>
          </a:p>
          <a:p>
            <a:pPr eaLnBrk="1" fontAlgn="auto" hangingPunct="1">
              <a:spcBef>
                <a:spcPct val="0"/>
              </a:spcBef>
              <a:spcAft>
                <a:spcPts val="0"/>
              </a:spcAft>
              <a:defRPr/>
            </a:pPr>
            <a:r>
              <a:rPr lang="en-GB" altLang="en-US" sz="2400" dirty="0">
                <a:cs typeface="Calibri" panose="020F0502020204030204" pitchFamily="34" charset="0"/>
              </a:rPr>
              <a:t>Other human beings are </a:t>
            </a:r>
            <a:r>
              <a:rPr lang="en-GB" altLang="en-US" sz="2400" b="1" i="1" dirty="0">
                <a:cs typeface="Calibri" panose="020F0502020204030204" pitchFamily="34" charset="0"/>
              </a:rPr>
              <a:t>stakeholders</a:t>
            </a:r>
            <a:r>
              <a:rPr lang="en-GB" altLang="en-US" sz="2400" dirty="0">
                <a:cs typeface="Calibri" panose="020F0502020204030204" pitchFamily="34" charset="0"/>
              </a:rPr>
              <a:t> in the outcomes of actions</a:t>
            </a:r>
          </a:p>
          <a:p>
            <a:pPr marL="0" indent="0" eaLnBrk="1" fontAlgn="auto" hangingPunct="1">
              <a:spcBef>
                <a:spcPct val="0"/>
              </a:spcBef>
              <a:spcAft>
                <a:spcPts val="0"/>
              </a:spcAft>
              <a:buNone/>
              <a:defRPr/>
            </a:pPr>
            <a:r>
              <a:rPr lang="en-GB" altLang="en-US" sz="2400" dirty="0">
                <a:cs typeface="Calibri" panose="020F0502020204030204" pitchFamily="34" charset="0"/>
              </a:rPr>
              <a:t>(particular actions that affect the environment)</a:t>
            </a:r>
          </a:p>
          <a:p>
            <a:pPr marL="0" indent="0" eaLnBrk="1" fontAlgn="auto" hangingPunct="1">
              <a:spcBef>
                <a:spcPct val="0"/>
              </a:spcBef>
              <a:spcAft>
                <a:spcPts val="0"/>
              </a:spcAft>
              <a:buFont typeface="Arial" panose="020B0604020202020204" pitchFamily="34" charset="0"/>
              <a:buNone/>
              <a:defRPr/>
            </a:pPr>
            <a:endParaRPr lang="en-GB" altLang="en-US" sz="2400" dirty="0">
              <a:cs typeface="Calibri" panose="020F0502020204030204" pitchFamily="34" charset="0"/>
            </a:endParaRPr>
          </a:p>
          <a:p>
            <a:pPr eaLnBrk="1" fontAlgn="auto" hangingPunct="1">
              <a:spcBef>
                <a:spcPct val="0"/>
              </a:spcBef>
              <a:spcAft>
                <a:spcPts val="0"/>
              </a:spcAft>
              <a:defRPr/>
            </a:pPr>
            <a:r>
              <a:rPr lang="en-GB" altLang="en-US" sz="2400" dirty="0">
                <a:cs typeface="Calibri" panose="020F0502020204030204" pitchFamily="34" charset="0"/>
              </a:rPr>
              <a:t>Utilitarianism – the happiness of others is a concern (sentient</a:t>
            </a:r>
          </a:p>
          <a:p>
            <a:pPr marL="0" indent="0" eaLnBrk="1" fontAlgn="auto" hangingPunct="1">
              <a:spcBef>
                <a:spcPct val="0"/>
              </a:spcBef>
              <a:spcAft>
                <a:spcPts val="0"/>
              </a:spcAft>
              <a:buFont typeface="Arial" panose="020B0604020202020204" pitchFamily="34" charset="0"/>
              <a:buNone/>
              <a:defRPr/>
            </a:pPr>
            <a:r>
              <a:rPr lang="en-GB" altLang="en-US" sz="2400" dirty="0">
                <a:cs typeface="Calibri" panose="020F0502020204030204" pitchFamily="34" charset="0"/>
              </a:rPr>
              <a:t>creatures who want to minimise pain and maximise pleasure)</a:t>
            </a:r>
          </a:p>
          <a:p>
            <a:pPr marL="0" indent="0" eaLnBrk="1" fontAlgn="auto" hangingPunct="1">
              <a:spcBef>
                <a:spcPct val="0"/>
              </a:spcBef>
              <a:spcAft>
                <a:spcPts val="0"/>
              </a:spcAft>
              <a:buFont typeface="Arial" panose="020B0604020202020204" pitchFamily="34" charset="0"/>
              <a:buNone/>
              <a:defRPr/>
            </a:pPr>
            <a:endParaRPr lang="en-GB" altLang="en-US" sz="2400" dirty="0">
              <a:cs typeface="Calibri" panose="020F0502020204030204" pitchFamily="34" charset="0"/>
            </a:endParaRPr>
          </a:p>
          <a:p>
            <a:pPr marL="0" indent="0" eaLnBrk="1" fontAlgn="auto" hangingPunct="1">
              <a:spcBef>
                <a:spcPct val="0"/>
              </a:spcBef>
              <a:spcAft>
                <a:spcPts val="0"/>
              </a:spcAft>
              <a:buFont typeface="Arial" panose="020B0604020202020204" pitchFamily="34" charset="0"/>
              <a:buNone/>
              <a:defRPr/>
            </a:pPr>
            <a:endParaRPr lang="en-GB" altLang="en-US" sz="2400" dirty="0">
              <a:cs typeface="Calibri" panose="020F0502020204030204" pitchFamily="34" charset="0"/>
            </a:endParaRPr>
          </a:p>
          <a:p>
            <a:pPr marL="0" indent="0" eaLnBrk="1" fontAlgn="auto" hangingPunct="1">
              <a:spcBef>
                <a:spcPct val="0"/>
              </a:spcBef>
              <a:spcAft>
                <a:spcPts val="0"/>
              </a:spcAft>
              <a:buFont typeface="Arial" panose="020B0604020202020204" pitchFamily="34" charset="0"/>
              <a:buNone/>
              <a:defRPr/>
            </a:pPr>
            <a:r>
              <a:rPr lang="en-GB" altLang="en-US" sz="2400" dirty="0">
                <a:cs typeface="Calibri" panose="020F0502020204030204" pitchFamily="34" charset="0"/>
              </a:rPr>
              <a:t>In both cases, your </a:t>
            </a:r>
            <a:r>
              <a:rPr lang="en-GB" altLang="en-US" sz="2400" i="1" dirty="0">
                <a:cs typeface="Calibri" panose="020F0502020204030204" pitchFamily="34" charset="0"/>
              </a:rPr>
              <a:t>consideration</a:t>
            </a:r>
            <a:r>
              <a:rPr lang="en-GB" altLang="en-US" sz="2400" dirty="0">
                <a:cs typeface="Calibri" panose="020F0502020204030204" pitchFamily="34" charset="0"/>
              </a:rPr>
              <a:t> of their situation/interests is a </a:t>
            </a:r>
          </a:p>
          <a:p>
            <a:pPr marL="0" indent="0" eaLnBrk="1" fontAlgn="auto" hangingPunct="1">
              <a:spcBef>
                <a:spcPct val="0"/>
              </a:spcBef>
              <a:spcAft>
                <a:spcPts val="0"/>
              </a:spcAft>
              <a:buFont typeface="Arial" panose="020B0604020202020204" pitchFamily="34" charset="0"/>
              <a:buNone/>
              <a:defRPr/>
            </a:pPr>
            <a:r>
              <a:rPr lang="en-GB" altLang="en-US" sz="2400" dirty="0">
                <a:cs typeface="Calibri" panose="020F0502020204030204" pitchFamily="34" charset="0"/>
              </a:rPr>
              <a:t>factor in ethical decision-making regarding the environment.</a:t>
            </a:r>
          </a:p>
          <a:p>
            <a:pPr marL="0" indent="0"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eaLnBrk="1" fontAlgn="auto" hangingPunct="1">
              <a:spcBef>
                <a:spcPct val="0"/>
              </a:spcBef>
              <a:spcAft>
                <a:spcPts val="0"/>
              </a:spcAft>
              <a:defRPr/>
            </a:pPr>
            <a:endParaRPr lang="en-US" altLang="en-US" sz="2400" dirty="0">
              <a:latin typeface="Times New Roman" panose="02020603050405020304" pitchFamily="18" charset="0"/>
              <a:cs typeface="Times New Roman" panose="02020603050405020304" pitchFamily="18" charset="0"/>
            </a:endParaRPr>
          </a:p>
        </p:txBody>
      </p:sp>
      <p:sp>
        <p:nvSpPr>
          <p:cNvPr id="6" name="Down Arrow 5">
            <a:extLst>
              <a:ext uri="{FF2B5EF4-FFF2-40B4-BE49-F238E27FC236}">
                <a16:creationId xmlns:a16="http://schemas.microsoft.com/office/drawing/2014/main" id="{9767A5A0-82C6-4AA0-96FE-1E0BF2B4EC89}"/>
              </a:ext>
            </a:extLst>
          </p:cNvPr>
          <p:cNvSpPr/>
          <p:nvPr/>
        </p:nvSpPr>
        <p:spPr>
          <a:xfrm>
            <a:off x="882722" y="5107969"/>
            <a:ext cx="609600" cy="2140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44B7FE65-9D44-B282-A75E-466D6F959D98}"/>
              </a:ext>
            </a:extLst>
          </p:cNvPr>
          <p:cNvSpPr>
            <a:spLocks noGrp="1"/>
          </p:cNvSpPr>
          <p:nvPr>
            <p:ph type="title"/>
          </p:nvPr>
        </p:nvSpPr>
        <p:spPr>
          <a:xfrm>
            <a:off x="628650" y="128588"/>
            <a:ext cx="7886700" cy="473075"/>
          </a:xfrm>
        </p:spPr>
        <p:txBody>
          <a:bodyPr rtlCol="0">
            <a:normAutofit fontScale="90000"/>
          </a:bodyPr>
          <a:lstStyle/>
          <a:p>
            <a:pPr algn="ctr" eaLnBrk="1" fontAlgn="auto" hangingPunct="1">
              <a:spcAft>
                <a:spcPts val="0"/>
              </a:spcAft>
              <a:defRPr/>
            </a:pPr>
            <a:r>
              <a:rPr lang="en-IE" altLang="en-US" sz="2800" b="1" dirty="0">
                <a:latin typeface="+mn-lt"/>
                <a:cs typeface="Aharoni" panose="02010803020104030203" pitchFamily="2" charset="-79"/>
              </a:rPr>
              <a:t>Ethics Component: Overview </a:t>
            </a:r>
          </a:p>
        </p:txBody>
      </p:sp>
      <p:sp>
        <p:nvSpPr>
          <p:cNvPr id="14339" name="Content Placeholder 2">
            <a:extLst>
              <a:ext uri="{FF2B5EF4-FFF2-40B4-BE49-F238E27FC236}">
                <a16:creationId xmlns:a16="http://schemas.microsoft.com/office/drawing/2014/main" id="{647362A8-4A81-DEDD-5691-9D3483A20EBA}"/>
              </a:ext>
            </a:extLst>
          </p:cNvPr>
          <p:cNvSpPr>
            <a:spLocks noGrp="1"/>
          </p:cNvSpPr>
          <p:nvPr>
            <p:ph idx="1"/>
          </p:nvPr>
        </p:nvSpPr>
        <p:spPr>
          <a:xfrm>
            <a:off x="250825" y="836613"/>
            <a:ext cx="8569325" cy="5656262"/>
          </a:xfrm>
        </p:spPr>
        <p:txBody>
          <a:bodyPr/>
          <a:lstStyle/>
          <a:p>
            <a:pPr marL="0" indent="0" algn="ctr" eaLnBrk="1" hangingPunct="1">
              <a:buFont typeface="Arial" panose="020B0604020202020204" pitchFamily="34" charset="0"/>
              <a:buNone/>
              <a:defRPr/>
            </a:pPr>
            <a:r>
              <a:rPr lang="en-IE" altLang="en-US" sz="2400" dirty="0"/>
              <a:t>Assessment</a:t>
            </a:r>
          </a:p>
          <a:p>
            <a:pPr eaLnBrk="1" hangingPunct="1">
              <a:defRPr/>
            </a:pPr>
            <a:r>
              <a:rPr lang="en-IE" altLang="en-US" sz="2400" dirty="0"/>
              <a:t>Online Ethics MCQ</a:t>
            </a:r>
          </a:p>
          <a:p>
            <a:pPr eaLnBrk="1" hangingPunct="1">
              <a:defRPr/>
            </a:pPr>
            <a:endParaRPr lang="en-IE" altLang="en-US" sz="2400" dirty="0"/>
          </a:p>
          <a:p>
            <a:pPr eaLnBrk="1" hangingPunct="1">
              <a:defRPr/>
            </a:pPr>
            <a:r>
              <a:rPr lang="en-IE" altLang="en-US" sz="2400" dirty="0"/>
              <a:t>25 questions</a:t>
            </a:r>
          </a:p>
          <a:p>
            <a:pPr eaLnBrk="1" hangingPunct="1">
              <a:defRPr/>
            </a:pPr>
            <a:endParaRPr lang="en-IE" altLang="en-US" sz="2400" dirty="0"/>
          </a:p>
          <a:p>
            <a:pPr eaLnBrk="1" hangingPunct="1">
              <a:defRPr/>
            </a:pPr>
            <a:r>
              <a:rPr lang="en-IE" altLang="en-US" sz="2400" dirty="0"/>
              <a:t>Worth 25 points</a:t>
            </a:r>
          </a:p>
          <a:p>
            <a:pPr eaLnBrk="1" hangingPunct="1">
              <a:defRPr/>
            </a:pPr>
            <a:endParaRPr lang="en-IE" altLang="en-US" sz="2400" dirty="0"/>
          </a:p>
          <a:p>
            <a:pPr eaLnBrk="1" hangingPunct="1">
              <a:defRPr/>
            </a:pPr>
            <a:r>
              <a:rPr lang="en-IE" altLang="en-US" sz="2400" dirty="0"/>
              <a:t>MCQ release date: 15/03/24</a:t>
            </a:r>
          </a:p>
          <a:p>
            <a:pPr marL="0" indent="0" eaLnBrk="1" hangingPunct="1">
              <a:buFont typeface="Arial" panose="020B0604020202020204" pitchFamily="34" charset="0"/>
              <a:buNone/>
              <a:defRPr/>
            </a:pPr>
            <a:endParaRPr lang="en-IE" altLang="en-US" sz="2400" dirty="0"/>
          </a:p>
          <a:p>
            <a:pPr eaLnBrk="1" hangingPunct="1">
              <a:defRPr/>
            </a:pPr>
            <a:r>
              <a:rPr lang="en-IE" altLang="en-US" sz="2400" dirty="0"/>
              <a:t>MCQ close date: 22/03/24</a:t>
            </a:r>
          </a:p>
          <a:p>
            <a:pPr eaLnBrk="1" hangingPunct="1">
              <a:defRPr/>
            </a:pPr>
            <a:endParaRPr lang="en-IE" altLang="en-US" sz="2400" dirty="0"/>
          </a:p>
          <a:p>
            <a:pPr eaLnBrk="1" hangingPunct="1">
              <a:defRPr/>
            </a:pPr>
            <a:r>
              <a:rPr lang="en-IE" altLang="en-US" sz="2400" dirty="0"/>
              <a:t>One attempt only. Not timed but once you start the MCQ you must finish it on that attempt</a:t>
            </a:r>
          </a:p>
          <a:p>
            <a:pPr marL="0" indent="0" eaLnBrk="1" hangingPunct="1">
              <a:buFont typeface="Arial" panose="020B0604020202020204" pitchFamily="34" charset="0"/>
              <a:buNone/>
              <a:defRPr/>
            </a:pPr>
            <a:endParaRPr lang="en-IE" altLang="en-US" sz="2400" dirty="0"/>
          </a:p>
          <a:p>
            <a:pPr marL="0" indent="0" eaLnBrk="1" hangingPunct="1">
              <a:buFont typeface="Arial" panose="020B0604020202020204" pitchFamily="34" charset="0"/>
              <a:buNone/>
              <a:defRPr/>
            </a:pPr>
            <a:endParaRPr lang="en-IE" altLang="en-US" sz="2400" dirty="0"/>
          </a:p>
        </p:txBody>
      </p:sp>
    </p:spTree>
  </p:cSld>
  <p:clrMapOvr>
    <a:masterClrMapping/>
  </p:clrMapOvr>
  <p:transition spd="slow" advTm="39106"/>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863DB-D9D7-1F9A-1BEC-063A4FC28DD1}"/>
            </a:ext>
          </a:extLst>
        </p:cNvPr>
        <p:cNvGrpSpPr/>
        <p:nvPr/>
      </p:nvGrpSpPr>
      <p:grpSpPr>
        <a:xfrm>
          <a:off x="0" y="0"/>
          <a:ext cx="0" cy="0"/>
          <a:chOff x="0" y="0"/>
          <a:chExt cx="0" cy="0"/>
        </a:xfrm>
      </p:grpSpPr>
      <p:sp>
        <p:nvSpPr>
          <p:cNvPr id="18434" name="Rectangle 3">
            <a:extLst>
              <a:ext uri="{FF2B5EF4-FFF2-40B4-BE49-F238E27FC236}">
                <a16:creationId xmlns:a16="http://schemas.microsoft.com/office/drawing/2014/main" id="{564B6B62-3E3E-EB0B-3958-79C1891DA647}"/>
              </a:ext>
            </a:extLst>
          </p:cNvPr>
          <p:cNvSpPr>
            <a:spLocks noGrp="1" noChangeArrowheads="1"/>
          </p:cNvSpPr>
          <p:nvPr>
            <p:ph type="body" idx="4294967295"/>
          </p:nvPr>
        </p:nvSpPr>
        <p:spPr>
          <a:xfrm>
            <a:off x="342900" y="266700"/>
            <a:ext cx="8458200" cy="6324600"/>
          </a:xfrm>
        </p:spPr>
        <p:txBody>
          <a:bodyPr rtlCol="0">
            <a:normAutofit/>
          </a:bodyPr>
          <a:lstStyle/>
          <a:p>
            <a:pPr algn="ctr" eaLnBrk="1" fontAlgn="auto" hangingPunct="1">
              <a:spcBef>
                <a:spcPct val="0"/>
              </a:spcBef>
              <a:spcAft>
                <a:spcPts val="0"/>
              </a:spcAft>
              <a:buFont typeface="Arial" panose="020B0604020202020204" pitchFamily="34" charset="0"/>
              <a:buNone/>
              <a:defRPr/>
            </a:pPr>
            <a:endParaRPr lang="en-GB" altLang="en-US" sz="2400" b="1" dirty="0">
              <a:cs typeface="Times New Roman" panose="02020603050405020304" pitchFamily="18" charset="0"/>
            </a:endParaRPr>
          </a:p>
          <a:p>
            <a:pPr algn="ctr" eaLnBrk="1" fontAlgn="auto" hangingPunct="1">
              <a:spcBef>
                <a:spcPct val="0"/>
              </a:spcBef>
              <a:spcAft>
                <a:spcPts val="0"/>
              </a:spcAft>
              <a:buFont typeface="Arial" panose="020B0604020202020204" pitchFamily="34" charset="0"/>
              <a:buNone/>
              <a:defRPr/>
            </a:pPr>
            <a:r>
              <a:rPr lang="en-GB" altLang="en-US" sz="2400" b="1" dirty="0">
                <a:cs typeface="Times New Roman" panose="02020603050405020304" pitchFamily="18" charset="0"/>
              </a:rPr>
              <a:t>How do we generate ‘a moral responsibility’?</a:t>
            </a:r>
          </a:p>
          <a:p>
            <a:pPr algn="ctr" eaLnBrk="1" fontAlgn="auto" hangingPunct="1">
              <a:spcBef>
                <a:spcPct val="0"/>
              </a:spcBef>
              <a:spcAft>
                <a:spcPts val="0"/>
              </a:spcAft>
              <a:buFont typeface="Wingdings" panose="05000000000000000000" pitchFamily="2" charset="2"/>
              <a:buNone/>
              <a:defRPr/>
            </a:pPr>
            <a:endParaRPr lang="en-GB" altLang="en-US" sz="2400" dirty="0">
              <a:cs typeface="Times New Roman" panose="02020603050405020304" pitchFamily="18" charset="0"/>
            </a:endParaRPr>
          </a:p>
          <a:p>
            <a:pPr algn="ctr" eaLnBrk="1" fontAlgn="auto" hangingPunct="1">
              <a:spcBef>
                <a:spcPct val="0"/>
              </a:spcBef>
              <a:spcAft>
                <a:spcPts val="0"/>
              </a:spcAft>
              <a:buFont typeface="Wingdings" panose="05000000000000000000" pitchFamily="2" charset="2"/>
              <a:buNone/>
              <a:defRPr/>
            </a:pPr>
            <a:endParaRPr lang="en-GB" altLang="en-US" sz="2400" dirty="0">
              <a:cs typeface="Times New Roman" panose="02020603050405020304" pitchFamily="18" charset="0"/>
            </a:endParaRPr>
          </a:p>
          <a:p>
            <a:pPr algn="ctr" eaLnBrk="1" fontAlgn="auto" hangingPunct="1">
              <a:spcBef>
                <a:spcPct val="0"/>
              </a:spcBef>
              <a:spcAft>
                <a:spcPts val="0"/>
              </a:spcAft>
              <a:buFont typeface="Wingdings" panose="05000000000000000000" pitchFamily="2" charset="2"/>
              <a:buNone/>
              <a:defRPr/>
            </a:pPr>
            <a:r>
              <a:rPr lang="en-GB" altLang="en-US" sz="2400" dirty="0">
                <a:cs typeface="Times New Roman" panose="02020603050405020304" pitchFamily="18" charset="0"/>
              </a:rPr>
              <a:t>Q: Do we owe moral consideration to </a:t>
            </a:r>
            <a:r>
              <a:rPr lang="en-GB" altLang="en-US" sz="2400" b="1" dirty="0">
                <a:cs typeface="Times New Roman" panose="02020603050405020304" pitchFamily="18" charset="0"/>
              </a:rPr>
              <a:t>future generations</a:t>
            </a:r>
            <a:r>
              <a:rPr lang="en-GB" altLang="en-US" sz="2400" dirty="0">
                <a:cs typeface="Times New Roman" panose="02020603050405020304" pitchFamily="18" charset="0"/>
              </a:rPr>
              <a:t>?</a:t>
            </a:r>
          </a:p>
          <a:p>
            <a:pPr algn="ctr" eaLnBrk="1" fontAlgn="auto" hangingPunct="1">
              <a:spcBef>
                <a:spcPct val="0"/>
              </a:spcBef>
              <a:spcAft>
                <a:spcPts val="0"/>
              </a:spcAft>
              <a:buFont typeface="Wingdings" panose="05000000000000000000" pitchFamily="2" charset="2"/>
              <a:buNone/>
              <a:defRPr/>
            </a:pPr>
            <a:endParaRPr lang="en-GB" altLang="en-US" sz="2400" dirty="0">
              <a:cs typeface="Times New Roman" panose="02020603050405020304" pitchFamily="18" charset="0"/>
            </a:endParaRPr>
          </a:p>
          <a:p>
            <a:pPr algn="ctr" eaLnBrk="1" fontAlgn="auto" hangingPunct="1">
              <a:spcBef>
                <a:spcPct val="0"/>
              </a:spcBef>
              <a:spcAft>
                <a:spcPts val="0"/>
              </a:spcAft>
              <a:buFont typeface="Wingdings" panose="05000000000000000000" pitchFamily="2" charset="2"/>
              <a:buNone/>
              <a:defRPr/>
            </a:pPr>
            <a:endParaRPr lang="en-GB" altLang="en-US" sz="2400" dirty="0">
              <a:cs typeface="Times New Roman" panose="02020603050405020304" pitchFamily="18" charset="0"/>
            </a:endParaRPr>
          </a:p>
          <a:p>
            <a:pPr marL="0" indent="0" algn="ctr" eaLnBrk="1" fontAlgn="auto" hangingPunct="1">
              <a:spcAft>
                <a:spcPts val="0"/>
              </a:spcAft>
              <a:buFont typeface="Arial" panose="020B0604020202020204" pitchFamily="34" charset="0"/>
              <a:buNone/>
              <a:defRPr/>
            </a:pPr>
            <a:r>
              <a:rPr lang="en-IE" altLang="en-US" sz="2400" dirty="0">
                <a:cs typeface="Times New Roman" panose="02020603050405020304" pitchFamily="18" charset="0"/>
              </a:rPr>
              <a:t>Tim </a:t>
            </a:r>
            <a:r>
              <a:rPr lang="en-IE" altLang="en-US" sz="2400" dirty="0" err="1">
                <a:cs typeface="Times New Roman" panose="02020603050405020304" pitchFamily="18" charset="0"/>
              </a:rPr>
              <a:t>Mulgan</a:t>
            </a:r>
            <a:r>
              <a:rPr lang="en-IE" altLang="en-US" sz="2400" dirty="0">
                <a:cs typeface="Times New Roman" panose="02020603050405020304" pitchFamily="18" charset="0"/>
              </a:rPr>
              <a:t> writes in </a:t>
            </a:r>
            <a:r>
              <a:rPr lang="en-IE" altLang="en-US" sz="2400" i="1" dirty="0">
                <a:cs typeface="Times New Roman" panose="02020603050405020304" pitchFamily="18" charset="0"/>
              </a:rPr>
              <a:t>Ethics for a Broken World</a:t>
            </a:r>
          </a:p>
          <a:p>
            <a:pPr marL="0" indent="0" eaLnBrk="1" fontAlgn="auto" hangingPunct="1">
              <a:spcAft>
                <a:spcPts val="0"/>
              </a:spcAft>
              <a:buFont typeface="Arial" panose="020B0604020202020204" pitchFamily="34" charset="0"/>
              <a:buNone/>
              <a:defRPr/>
            </a:pPr>
            <a:endParaRPr lang="en-IE" altLang="en-US" sz="2400" dirty="0">
              <a:cs typeface="Times New Roman" panose="02020603050405020304" pitchFamily="18" charset="0"/>
            </a:endParaRPr>
          </a:p>
          <a:p>
            <a:pPr marL="0" indent="0" eaLnBrk="1" fontAlgn="auto" hangingPunct="1">
              <a:spcAft>
                <a:spcPts val="0"/>
              </a:spcAft>
              <a:buFont typeface="Arial" panose="020B0604020202020204" pitchFamily="34" charset="0"/>
              <a:buNone/>
              <a:defRPr/>
            </a:pPr>
            <a:r>
              <a:rPr lang="en-IE" altLang="en-US" sz="2400" dirty="0">
                <a:cs typeface="Times New Roman" panose="02020603050405020304" pitchFamily="18" charset="0"/>
              </a:rPr>
              <a:t>“The idea that we hold the resources of the earth in trust for </a:t>
            </a:r>
          </a:p>
          <a:p>
            <a:pPr marL="0" indent="0" eaLnBrk="1" fontAlgn="auto" hangingPunct="1">
              <a:spcAft>
                <a:spcPts val="0"/>
              </a:spcAft>
              <a:buFont typeface="Arial" panose="020B0604020202020204" pitchFamily="34" charset="0"/>
              <a:buNone/>
              <a:defRPr/>
            </a:pPr>
            <a:r>
              <a:rPr lang="en-IE" altLang="en-US" sz="2400" dirty="0">
                <a:cs typeface="Times New Roman" panose="02020603050405020304" pitchFamily="18" charset="0"/>
              </a:rPr>
              <a:t>future generations was a very powerful one for many affluent </a:t>
            </a:r>
          </a:p>
          <a:p>
            <a:pPr marL="0" indent="0" eaLnBrk="1" fontAlgn="auto" hangingPunct="1">
              <a:spcAft>
                <a:spcPts val="0"/>
              </a:spcAft>
              <a:buFont typeface="Arial" panose="020B0604020202020204" pitchFamily="34" charset="0"/>
              <a:buNone/>
              <a:defRPr/>
            </a:pPr>
            <a:r>
              <a:rPr lang="en-IE" altLang="en-US" sz="2400" dirty="0">
                <a:cs typeface="Times New Roman" panose="02020603050405020304" pitchFamily="18" charset="0"/>
              </a:rPr>
              <a:t>people. They could have applied it to their collective decision- </a:t>
            </a:r>
          </a:p>
          <a:p>
            <a:pPr marL="0" indent="0" eaLnBrk="1" fontAlgn="auto" hangingPunct="1">
              <a:spcAft>
                <a:spcPts val="0"/>
              </a:spcAft>
              <a:buFont typeface="Arial" panose="020B0604020202020204" pitchFamily="34" charset="0"/>
              <a:buNone/>
              <a:defRPr/>
            </a:pPr>
            <a:r>
              <a:rPr lang="en-IE" altLang="en-US" sz="2400" dirty="0">
                <a:cs typeface="Times New Roman" panose="02020603050405020304" pitchFamily="18" charset="0"/>
              </a:rPr>
              <a:t>making.  Unfortunately for us, and for the future of our world, they </a:t>
            </a:r>
          </a:p>
          <a:p>
            <a:pPr marL="0" indent="0" eaLnBrk="1" fontAlgn="auto" hangingPunct="1">
              <a:spcAft>
                <a:spcPts val="0"/>
              </a:spcAft>
              <a:buFont typeface="Arial" panose="020B0604020202020204" pitchFamily="34" charset="0"/>
              <a:buNone/>
              <a:defRPr/>
            </a:pPr>
            <a:r>
              <a:rPr lang="en-IE" altLang="en-US" sz="2400" dirty="0">
                <a:cs typeface="Times New Roman" panose="02020603050405020304" pitchFamily="18" charset="0"/>
              </a:rPr>
              <a:t>did not.” </a:t>
            </a:r>
          </a:p>
          <a:p>
            <a:pPr algn="r" eaLnBrk="1" fontAlgn="auto" hangingPunct="1">
              <a:spcAft>
                <a:spcPts val="0"/>
              </a:spcAft>
              <a:buFont typeface="Wingdings" panose="05000000000000000000" pitchFamily="2" charset="2"/>
              <a:buNone/>
              <a:defRPr/>
            </a:pPr>
            <a:r>
              <a:rPr lang="en-IE" altLang="en-US" sz="2000" dirty="0">
                <a:cs typeface="Times New Roman" panose="02020603050405020304" pitchFamily="18" charset="0"/>
              </a:rPr>
              <a:t>(</a:t>
            </a:r>
            <a:r>
              <a:rPr lang="en-IE" altLang="en-US" sz="2000" dirty="0" err="1">
                <a:cs typeface="Times New Roman" panose="02020603050405020304" pitchFamily="18" charset="0"/>
              </a:rPr>
              <a:t>Mulgan</a:t>
            </a:r>
            <a:r>
              <a:rPr lang="en-IE" altLang="en-US" sz="2000" dirty="0">
                <a:cs typeface="Times New Roman" panose="02020603050405020304" pitchFamily="18" charset="0"/>
              </a:rPr>
              <a:t>, 2011, 220)</a:t>
            </a:r>
          </a:p>
          <a:p>
            <a:pPr algn="ctr" eaLnBrk="1" fontAlgn="auto" hangingPunct="1">
              <a:spcBef>
                <a:spcPct val="0"/>
              </a:spcBef>
              <a:spcAft>
                <a:spcPts val="0"/>
              </a:spcAft>
              <a:buFont typeface="Wingdings" panose="05000000000000000000" pitchFamily="2" charset="2"/>
              <a:buNone/>
              <a:defRPr/>
            </a:pPr>
            <a:endParaRPr lang="en-GB" altLang="en-US" sz="2400" dirty="0">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 typeface="Wingdings" panose="05000000000000000000" pitchFamily="2" charset="2"/>
              <a:buNone/>
              <a:defRPr/>
            </a:pPr>
            <a:endParaRPr lang="en-GB" altLang="en-US" sz="2400" b="1" dirty="0">
              <a:latin typeface="Times New Roman" panose="02020603050405020304" pitchFamily="18" charset="0"/>
              <a:cs typeface="Times New Roman" panose="02020603050405020304" pitchFamily="18" charset="0"/>
            </a:endParaRPr>
          </a:p>
          <a:p>
            <a:pPr eaLnBrk="1" fontAlgn="auto" hangingPunct="1">
              <a:spcBef>
                <a:spcPct val="0"/>
              </a:spcBef>
              <a:spcAft>
                <a:spcPts val="0"/>
              </a:spcAft>
              <a:buFont typeface="Wingdings" panose="05000000000000000000" pitchFamily="2" charset="2"/>
              <a:buNone/>
              <a:defRPr/>
            </a:pPr>
            <a:endParaRPr lang="en-GB" altLang="en-US" sz="2400" b="1" dirty="0">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 typeface="Wingdings" panose="05000000000000000000" pitchFamily="2" charset="2"/>
              <a:buNone/>
              <a:defRPr/>
            </a:pPr>
            <a:endParaRPr lang="en-GB" altLang="en-US" sz="2400" b="1" dirty="0">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 typeface="Wingdings" panose="05000000000000000000" pitchFamily="2" charset="2"/>
              <a:buNone/>
              <a:defRPr/>
            </a:pPr>
            <a:endParaRPr lang="en-GB" altLang="en-US" sz="2400" b="1" dirty="0">
              <a:latin typeface="Times New Roman" panose="02020603050405020304" pitchFamily="18" charset="0"/>
              <a:cs typeface="Times New Roman" panose="02020603050405020304" pitchFamily="18" charset="0"/>
            </a:endParaRPr>
          </a:p>
          <a:p>
            <a:pPr marL="0" indent="0"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eaLnBrk="1" fontAlgn="auto" hangingPunct="1">
              <a:spcBef>
                <a:spcPct val="0"/>
              </a:spcBef>
              <a:spcAft>
                <a:spcPts val="0"/>
              </a:spcAft>
              <a:defRPr/>
            </a:pP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5271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id="{F5A8DF3D-5F79-443E-B7E7-431E9ED399AC}"/>
              </a:ext>
            </a:extLst>
          </p:cNvPr>
          <p:cNvSpPr>
            <a:spLocks noGrp="1" noChangeArrowheads="1"/>
          </p:cNvSpPr>
          <p:nvPr>
            <p:ph type="body" idx="4294967295"/>
          </p:nvPr>
        </p:nvSpPr>
        <p:spPr>
          <a:xfrm>
            <a:off x="304800" y="277402"/>
            <a:ext cx="8458200" cy="6428198"/>
          </a:xfrm>
        </p:spPr>
        <p:txBody>
          <a:bodyPr rtlCol="0">
            <a:normAutofit/>
          </a:bodyPr>
          <a:lstStyle/>
          <a:p>
            <a:pPr algn="ctr" eaLnBrk="1" fontAlgn="auto" hangingPunct="1">
              <a:spcBef>
                <a:spcPct val="0"/>
              </a:spcBef>
              <a:spcAft>
                <a:spcPts val="0"/>
              </a:spcAft>
              <a:buFont typeface="Arial" panose="020B0604020202020204" pitchFamily="34" charset="0"/>
              <a:buNone/>
              <a:defRPr/>
            </a:pPr>
            <a:r>
              <a:rPr lang="en-GB" altLang="en-US" sz="2400" b="1" dirty="0">
                <a:cs typeface="Calibri" panose="020F0502020204030204" pitchFamily="34" charset="0"/>
              </a:rPr>
              <a:t>How do we generate ‘a moral responsibility’?</a:t>
            </a:r>
          </a:p>
          <a:p>
            <a:pPr algn="ctr" eaLnBrk="1" fontAlgn="auto" hangingPunct="1">
              <a:spcBef>
                <a:spcPct val="0"/>
              </a:spcBef>
              <a:spcAft>
                <a:spcPts val="0"/>
              </a:spcAft>
              <a:buFont typeface="Wingdings" panose="05000000000000000000" pitchFamily="2" charset="2"/>
              <a:buNone/>
              <a:defRPr/>
            </a:pPr>
            <a:endParaRPr lang="en-GB" altLang="en-US" sz="2400" dirty="0">
              <a:cs typeface="Calibri" panose="020F0502020204030204" pitchFamily="34" charset="0"/>
            </a:endParaRPr>
          </a:p>
          <a:p>
            <a:pPr algn="ctr" eaLnBrk="1" fontAlgn="auto" hangingPunct="1">
              <a:spcBef>
                <a:spcPct val="0"/>
              </a:spcBef>
              <a:spcAft>
                <a:spcPts val="0"/>
              </a:spcAft>
              <a:buFont typeface="Wingdings" panose="05000000000000000000" pitchFamily="2" charset="2"/>
              <a:buNone/>
              <a:defRPr/>
            </a:pPr>
            <a:r>
              <a:rPr lang="en-GB" altLang="en-US" sz="2400" dirty="0">
                <a:cs typeface="Calibri" panose="020F0502020204030204" pitchFamily="34" charset="0"/>
              </a:rPr>
              <a:t>Q: Do we owe moral consideration to </a:t>
            </a:r>
            <a:r>
              <a:rPr lang="en-GB" altLang="en-US" sz="2400" b="1" dirty="0">
                <a:cs typeface="Calibri" panose="020F0502020204030204" pitchFamily="34" charset="0"/>
              </a:rPr>
              <a:t>future generations</a:t>
            </a:r>
            <a:r>
              <a:rPr lang="en-GB" altLang="en-US" sz="2400" dirty="0">
                <a:cs typeface="Calibri" panose="020F0502020204030204" pitchFamily="34" charset="0"/>
              </a:rPr>
              <a:t>?</a:t>
            </a:r>
          </a:p>
          <a:p>
            <a:pPr algn="ctr" eaLnBrk="1" fontAlgn="auto" hangingPunct="1">
              <a:spcBef>
                <a:spcPct val="0"/>
              </a:spcBef>
              <a:spcAft>
                <a:spcPts val="0"/>
              </a:spcAft>
              <a:buFont typeface="Wingdings" panose="05000000000000000000" pitchFamily="2" charset="2"/>
              <a:buNone/>
              <a:defRPr/>
            </a:pPr>
            <a:endParaRPr lang="en-GB" altLang="en-US" sz="2400" b="1" dirty="0">
              <a:cs typeface="Calibri" panose="020F0502020204030204" pitchFamily="34" charset="0"/>
            </a:endParaRPr>
          </a:p>
          <a:p>
            <a:pPr eaLnBrk="1" fontAlgn="auto" hangingPunct="1">
              <a:spcBef>
                <a:spcPct val="0"/>
              </a:spcBef>
              <a:spcAft>
                <a:spcPts val="0"/>
              </a:spcAft>
              <a:buFont typeface="Wingdings" panose="05000000000000000000" pitchFamily="2" charset="2"/>
              <a:buChar char="q"/>
              <a:defRPr/>
            </a:pPr>
            <a:r>
              <a:rPr lang="en-IE" sz="2400" dirty="0">
                <a:cs typeface="Calibri" panose="020F0502020204030204" pitchFamily="34" charset="0"/>
              </a:rPr>
              <a:t> A version of Social Contract from a conservative perspective:</a:t>
            </a:r>
          </a:p>
          <a:p>
            <a:pPr eaLnBrk="1" fontAlgn="auto" hangingPunct="1">
              <a:spcBef>
                <a:spcPct val="0"/>
              </a:spcBef>
              <a:spcAft>
                <a:spcPts val="0"/>
              </a:spcAft>
              <a:buFont typeface="Wingdings" panose="05000000000000000000" pitchFamily="2" charset="2"/>
              <a:buChar char="q"/>
              <a:defRPr/>
            </a:pPr>
            <a:endParaRPr lang="en-IE" sz="2400" dirty="0">
              <a:cs typeface="Calibri" panose="020F0502020204030204" pitchFamily="34" charset="0"/>
            </a:endParaRPr>
          </a:p>
          <a:p>
            <a:pPr marL="0" indent="0" algn="l">
              <a:buNone/>
            </a:pPr>
            <a:r>
              <a:rPr lang="en-IE" sz="2400" b="0" i="0" dirty="0">
                <a:solidFill>
                  <a:srgbClr val="000000"/>
                </a:solidFill>
                <a:effectLst/>
              </a:rPr>
              <a:t>Edmund Burke writes in ‘</a:t>
            </a:r>
            <a:r>
              <a:rPr lang="en-IE" sz="2400" dirty="0">
                <a:solidFill>
                  <a:srgbClr val="000000"/>
                </a:solidFill>
              </a:rPr>
              <a:t>R</a:t>
            </a:r>
            <a:r>
              <a:rPr lang="en-IE" sz="2400" b="0" i="0" dirty="0">
                <a:solidFill>
                  <a:srgbClr val="000000"/>
                </a:solidFill>
                <a:effectLst/>
              </a:rPr>
              <a:t>eflections on the Revolution in France’ (1790):</a:t>
            </a:r>
          </a:p>
          <a:p>
            <a:pPr marL="0" indent="0" eaLnBrk="1" fontAlgn="auto" hangingPunct="1">
              <a:spcBef>
                <a:spcPct val="0"/>
              </a:spcBef>
              <a:spcAft>
                <a:spcPts val="0"/>
              </a:spcAft>
              <a:buNone/>
              <a:defRPr/>
            </a:pPr>
            <a:endParaRPr lang="en-IE" sz="2400" dirty="0">
              <a:cs typeface="Calibri" panose="020F0502020204030204" pitchFamily="34" charset="0"/>
            </a:endParaRPr>
          </a:p>
          <a:p>
            <a:pPr marL="0" indent="0" algn="l">
              <a:buNone/>
            </a:pPr>
            <a:r>
              <a:rPr lang="en-IE" sz="2400" b="0" i="0" dirty="0">
                <a:solidFill>
                  <a:srgbClr val="000000"/>
                </a:solidFill>
                <a:effectLst/>
              </a:rPr>
              <a:t>“…Society is but a contract between the dead, the living, and those </a:t>
            </a:r>
          </a:p>
          <a:p>
            <a:pPr marL="0" indent="0" algn="l">
              <a:buNone/>
            </a:pPr>
            <a:r>
              <a:rPr lang="en-IE" sz="2400" b="0" i="0" dirty="0">
                <a:solidFill>
                  <a:srgbClr val="000000"/>
                </a:solidFill>
                <a:effectLst/>
              </a:rPr>
              <a:t>yet to be born”. </a:t>
            </a:r>
            <a:r>
              <a:rPr lang="en-IE" sz="2400" dirty="0">
                <a:cs typeface="Calibri" panose="020F0502020204030204" pitchFamily="34" charset="0"/>
              </a:rPr>
              <a:t>(Burke, 1992)</a:t>
            </a:r>
          </a:p>
          <a:p>
            <a:pPr marL="0" indent="0" algn="l">
              <a:buNone/>
            </a:pPr>
            <a:endParaRPr lang="en-IE" sz="2400" dirty="0">
              <a:cs typeface="Calibri" panose="020F0502020204030204" pitchFamily="34" charset="0"/>
            </a:endParaRPr>
          </a:p>
          <a:p>
            <a:pPr eaLnBrk="1" fontAlgn="auto" hangingPunct="1">
              <a:spcBef>
                <a:spcPct val="0"/>
              </a:spcBef>
              <a:spcAft>
                <a:spcPts val="0"/>
              </a:spcAft>
              <a:buFont typeface="Wingdings" panose="05000000000000000000" pitchFamily="2" charset="2"/>
              <a:buChar char="q"/>
              <a:defRPr/>
            </a:pPr>
            <a:r>
              <a:rPr lang="en-IE" sz="2400" dirty="0">
                <a:cs typeface="Times New Roman" panose="02020603050405020304" pitchFamily="18" charset="0"/>
              </a:rPr>
              <a:t> Deontology argument:</a:t>
            </a:r>
          </a:p>
          <a:p>
            <a:pPr marL="0" indent="0" eaLnBrk="1" fontAlgn="auto" hangingPunct="1">
              <a:spcBef>
                <a:spcPct val="0"/>
              </a:spcBef>
              <a:spcAft>
                <a:spcPts val="0"/>
              </a:spcAft>
              <a:buNone/>
              <a:defRPr/>
            </a:pPr>
            <a:r>
              <a:rPr lang="en-IE" sz="2400" dirty="0">
                <a:cs typeface="Times New Roman" panose="02020603050405020304" pitchFamily="18" charset="0"/>
              </a:rPr>
              <a:t>We have a </a:t>
            </a:r>
            <a:r>
              <a:rPr lang="en-IE" sz="2400" b="1" dirty="0">
                <a:cs typeface="Times New Roman" panose="02020603050405020304" pitchFamily="18" charset="0"/>
              </a:rPr>
              <a:t>duty</a:t>
            </a:r>
            <a:r>
              <a:rPr lang="en-IE" sz="2400" dirty="0">
                <a:cs typeface="Times New Roman" panose="02020603050405020304" pitchFamily="18" charset="0"/>
              </a:rPr>
              <a:t> to future generations </a:t>
            </a:r>
            <a:r>
              <a:rPr lang="en-IE" sz="2400" b="1" dirty="0">
                <a:cs typeface="Times New Roman" panose="02020603050405020304" pitchFamily="18" charset="0"/>
              </a:rPr>
              <a:t> as future persons</a:t>
            </a:r>
          </a:p>
          <a:p>
            <a:pPr marL="0" indent="0" eaLnBrk="1" fontAlgn="auto" hangingPunct="1">
              <a:spcBef>
                <a:spcPct val="0"/>
              </a:spcBef>
              <a:spcAft>
                <a:spcPts val="0"/>
              </a:spcAft>
              <a:buNone/>
              <a:defRPr/>
            </a:pPr>
            <a:endParaRPr lang="en-IE" sz="2400" b="1" dirty="0">
              <a:cs typeface="Times New Roman" panose="02020603050405020304" pitchFamily="18" charset="0"/>
            </a:endParaRPr>
          </a:p>
          <a:p>
            <a:pPr marL="0" indent="0" eaLnBrk="1" fontAlgn="auto" hangingPunct="1">
              <a:spcBef>
                <a:spcPct val="0"/>
              </a:spcBef>
              <a:spcAft>
                <a:spcPts val="0"/>
              </a:spcAft>
              <a:buNone/>
              <a:defRPr/>
            </a:pPr>
            <a:r>
              <a:rPr lang="en-IE" sz="2400" b="1" dirty="0">
                <a:cs typeface="Times New Roman" panose="02020603050405020304" pitchFamily="18" charset="0"/>
              </a:rPr>
              <a:t>We must </a:t>
            </a:r>
            <a:r>
              <a:rPr lang="en-IE" sz="2400" dirty="0">
                <a:cs typeface="Times New Roman" panose="02020603050405020304" pitchFamily="18" charset="0"/>
              </a:rPr>
              <a:t>pass on particular aspects of our world in a state at least as good as that inherited from the previous generation.</a:t>
            </a:r>
          </a:p>
          <a:p>
            <a:pPr algn="l">
              <a:buFont typeface="Wingdings" panose="05000000000000000000" pitchFamily="2" charset="2"/>
              <a:buChar char="q"/>
            </a:pPr>
            <a:endParaRPr lang="en-IE" sz="2400" dirty="0">
              <a:cs typeface="Calibri" panose="020F0502020204030204" pitchFamily="34" charset="0"/>
            </a:endParaRPr>
          </a:p>
          <a:p>
            <a:pPr eaLnBrk="1" fontAlgn="auto" hangingPunct="1">
              <a:spcBef>
                <a:spcPct val="0"/>
              </a:spcBef>
              <a:spcAft>
                <a:spcPts val="0"/>
              </a:spcAft>
              <a:defRPr/>
            </a:pPr>
            <a:endParaRPr lang="en-IE" sz="2400" dirty="0">
              <a:latin typeface="Times New Roman" panose="02020603050405020304" pitchFamily="18" charset="0"/>
              <a:cs typeface="Times New Roman" panose="02020603050405020304" pitchFamily="18" charset="0"/>
            </a:endParaRPr>
          </a:p>
          <a:p>
            <a:pPr eaLnBrk="1" fontAlgn="auto" hangingPunct="1">
              <a:spcBef>
                <a:spcPct val="0"/>
              </a:spcBef>
              <a:spcAft>
                <a:spcPts val="0"/>
              </a:spcAft>
              <a:buFont typeface="Wingdings" panose="05000000000000000000" pitchFamily="2" charset="2"/>
              <a:buNone/>
              <a:defRPr/>
            </a:pPr>
            <a:endParaRPr lang="en-GB" altLang="en-US" sz="2400" b="1" dirty="0">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 typeface="Wingdings" panose="05000000000000000000" pitchFamily="2" charset="2"/>
              <a:buNone/>
              <a:defRPr/>
            </a:pPr>
            <a:endParaRPr lang="en-GB" altLang="en-US" sz="2400" b="1" dirty="0">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 typeface="Wingdings" panose="05000000000000000000" pitchFamily="2" charset="2"/>
              <a:buNone/>
              <a:defRPr/>
            </a:pPr>
            <a:endParaRPr lang="en-GB" altLang="en-US" sz="2400" b="1" dirty="0">
              <a:latin typeface="Times New Roman" panose="02020603050405020304" pitchFamily="18" charset="0"/>
              <a:cs typeface="Times New Roman" panose="02020603050405020304" pitchFamily="18" charset="0"/>
            </a:endParaRPr>
          </a:p>
          <a:p>
            <a:pPr marL="0" indent="0"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eaLnBrk="1" fontAlgn="auto" hangingPunct="1">
              <a:spcBef>
                <a:spcPct val="0"/>
              </a:spcBef>
              <a:spcAft>
                <a:spcPts val="0"/>
              </a:spcAft>
              <a:defRPr/>
            </a:pP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536B0-1E4E-18B5-8085-A8FBDE721108}"/>
            </a:ext>
          </a:extLst>
        </p:cNvPr>
        <p:cNvGrpSpPr/>
        <p:nvPr/>
      </p:nvGrpSpPr>
      <p:grpSpPr>
        <a:xfrm>
          <a:off x="0" y="0"/>
          <a:ext cx="0" cy="0"/>
          <a:chOff x="0" y="0"/>
          <a:chExt cx="0" cy="0"/>
        </a:xfrm>
      </p:grpSpPr>
      <p:sp>
        <p:nvSpPr>
          <p:cNvPr id="18434" name="Rectangle 3">
            <a:extLst>
              <a:ext uri="{FF2B5EF4-FFF2-40B4-BE49-F238E27FC236}">
                <a16:creationId xmlns:a16="http://schemas.microsoft.com/office/drawing/2014/main" id="{81C7D78D-17F3-E55E-69C6-D05772EAF760}"/>
              </a:ext>
            </a:extLst>
          </p:cNvPr>
          <p:cNvSpPr>
            <a:spLocks noGrp="1" noChangeArrowheads="1"/>
          </p:cNvSpPr>
          <p:nvPr>
            <p:ph type="body" idx="4294967295"/>
          </p:nvPr>
        </p:nvSpPr>
        <p:spPr>
          <a:xfrm>
            <a:off x="304800" y="195209"/>
            <a:ext cx="8458200" cy="6510391"/>
          </a:xfrm>
        </p:spPr>
        <p:txBody>
          <a:bodyPr rtlCol="0">
            <a:normAutofit/>
          </a:bodyPr>
          <a:lstStyle/>
          <a:p>
            <a:pPr eaLnBrk="1" fontAlgn="auto" hangingPunct="1">
              <a:spcBef>
                <a:spcPct val="0"/>
              </a:spcBef>
              <a:spcAft>
                <a:spcPts val="0"/>
              </a:spcAft>
              <a:buFont typeface="Wingdings" panose="05000000000000000000" pitchFamily="2" charset="2"/>
              <a:buNone/>
              <a:defRPr/>
            </a:pPr>
            <a:endParaRPr lang="en-IE" altLang="en-US"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defRPr/>
            </a:pPr>
            <a:r>
              <a:rPr lang="en-IE" sz="2400" dirty="0">
                <a:latin typeface="Calibri" panose="020F0502020204030204" pitchFamily="34" charset="0"/>
                <a:cs typeface="Calibri" panose="020F0502020204030204" pitchFamily="34" charset="0"/>
              </a:rPr>
              <a:t>Consequentialist argument (Utilitarian version):</a:t>
            </a:r>
          </a:p>
          <a:p>
            <a:pPr marL="0" indent="0">
              <a:buNone/>
              <a:defRPr/>
            </a:pPr>
            <a:endParaRPr lang="en-IE" sz="2400" dirty="0">
              <a:latin typeface="Calibri" panose="020F0502020204030204" pitchFamily="34" charset="0"/>
              <a:cs typeface="Calibri" panose="020F0502020204030204" pitchFamily="34" charset="0"/>
            </a:endParaRPr>
          </a:p>
          <a:p>
            <a:pPr>
              <a:defRPr/>
            </a:pPr>
            <a:r>
              <a:rPr lang="en-IE" sz="2400" dirty="0">
                <a:latin typeface="Calibri" panose="020F0502020204030204" pitchFamily="34" charset="0"/>
                <a:cs typeface="Calibri" panose="020F0502020204030204" pitchFamily="34" charset="0"/>
              </a:rPr>
              <a:t>When we consider a calculation of positive and negative consequences we should include, as stakeholders, future generations. </a:t>
            </a:r>
          </a:p>
          <a:p>
            <a:pPr eaLnBrk="1" fontAlgn="auto" hangingPunct="1">
              <a:spcBef>
                <a:spcPct val="0"/>
              </a:spcBef>
              <a:spcAft>
                <a:spcPts val="0"/>
              </a:spcAft>
              <a:buFont typeface="Wingdings" panose="05000000000000000000" pitchFamily="2" charset="2"/>
              <a:buNone/>
              <a:defRPr/>
            </a:pPr>
            <a:endParaRPr lang="en-GB" altLang="en-US" sz="2400" b="1" dirty="0">
              <a:latin typeface="Times New Roman" panose="02020603050405020304" pitchFamily="18" charset="0"/>
              <a:cs typeface="Times New Roman" panose="02020603050405020304" pitchFamily="18" charset="0"/>
            </a:endParaRPr>
          </a:p>
          <a:p>
            <a:pPr eaLnBrk="1" fontAlgn="auto" hangingPunct="1">
              <a:spcBef>
                <a:spcPct val="0"/>
              </a:spcBef>
              <a:spcAft>
                <a:spcPts val="0"/>
              </a:spcAft>
              <a:buFont typeface="Wingdings" panose="05000000000000000000" pitchFamily="2" charset="2"/>
              <a:buChar char="q"/>
              <a:defRPr/>
            </a:pPr>
            <a:r>
              <a:rPr lang="en-GB" altLang="en-US" sz="2400" dirty="0" err="1">
                <a:cs typeface="Times New Roman" panose="02020603050405020304" pitchFamily="18" charset="0"/>
              </a:rPr>
              <a:t>Principlism</a:t>
            </a:r>
            <a:r>
              <a:rPr lang="en-GB" altLang="en-US" sz="2400" dirty="0">
                <a:cs typeface="Times New Roman" panose="02020603050405020304" pitchFamily="18" charset="0"/>
              </a:rPr>
              <a:t>:</a:t>
            </a:r>
          </a:p>
          <a:p>
            <a:pPr algn="ctr" eaLnBrk="1" fontAlgn="auto" hangingPunct="1">
              <a:spcBef>
                <a:spcPct val="0"/>
              </a:spcBef>
              <a:spcAft>
                <a:spcPts val="0"/>
              </a:spcAft>
              <a:buFont typeface="Wingdings" panose="05000000000000000000" pitchFamily="2" charset="2"/>
              <a:buNone/>
              <a:defRPr/>
            </a:pPr>
            <a:endParaRPr lang="en-GB" altLang="en-US" sz="2400" b="1" dirty="0">
              <a:latin typeface="Times New Roman" panose="02020603050405020304" pitchFamily="18" charset="0"/>
              <a:cs typeface="Times New Roman" panose="02020603050405020304" pitchFamily="18" charset="0"/>
            </a:endParaRPr>
          </a:p>
          <a:p>
            <a:pPr marL="0" indent="0"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eaLnBrk="1" fontAlgn="auto" hangingPunct="1">
              <a:spcBef>
                <a:spcPct val="0"/>
              </a:spcBef>
              <a:spcAft>
                <a:spcPts val="0"/>
              </a:spcAft>
              <a:defRPr/>
            </a:pPr>
            <a:endParaRPr lang="en-US" altLang="en-US" sz="2400" dirty="0">
              <a:latin typeface="Times New Roman" panose="02020603050405020304" pitchFamily="18" charset="0"/>
              <a:cs typeface="Times New Roman" panose="02020603050405020304" pitchFamily="18" charset="0"/>
            </a:endParaRPr>
          </a:p>
        </p:txBody>
      </p:sp>
      <p:sp>
        <p:nvSpPr>
          <p:cNvPr id="24579" name="TextBox 6">
            <a:extLst>
              <a:ext uri="{FF2B5EF4-FFF2-40B4-BE49-F238E27FC236}">
                <a16:creationId xmlns:a16="http://schemas.microsoft.com/office/drawing/2014/main" id="{FDDF364A-797E-F69A-28E2-E87FBE57D32A}"/>
              </a:ext>
            </a:extLst>
          </p:cNvPr>
          <p:cNvSpPr txBox="1">
            <a:spLocks noChangeArrowheads="1"/>
          </p:cNvSpPr>
          <p:nvPr/>
        </p:nvSpPr>
        <p:spPr bwMode="auto">
          <a:xfrm>
            <a:off x="342900" y="3538592"/>
            <a:ext cx="8458200" cy="3046988"/>
          </a:xfrm>
          <a:prstGeom prst="rect">
            <a:avLst/>
          </a:prstGeom>
          <a:solidFill>
            <a:schemeClr val="bg2"/>
          </a:solidFill>
          <a:ln>
            <a:noFill/>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mn-lt"/>
                <a:ea typeface="+mn-ea"/>
                <a:cs typeface="+mn-cs"/>
              </a:rPr>
              <a:t>Technology (engineering activity) has created environmental problems but it also has the capacity to fix (or minimise) such problems. </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IE" altLang="en-US" sz="2400" kern="1200" dirty="0">
              <a:solidFill>
                <a:prstClr val="black"/>
              </a:solidFill>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mn-lt"/>
                <a:ea typeface="+mn-ea"/>
                <a:cs typeface="+mn-cs"/>
              </a:rPr>
              <a:t>Applying the principles of justice, beneficence and maleficence </a:t>
            </a:r>
            <a:r>
              <a:rPr kumimoji="0" lang="en-IE" altLang="en-US" sz="2400" b="1" i="0" u="none" strike="noStrike" kern="1200" cap="none" spc="0" normalizeH="0" baseline="0" noProof="0" dirty="0">
                <a:ln>
                  <a:noFill/>
                </a:ln>
                <a:solidFill>
                  <a:prstClr val="black"/>
                </a:solidFill>
                <a:effectLst/>
                <a:uLnTx/>
                <a:uFillTx/>
                <a:latin typeface="+mn-lt"/>
                <a:ea typeface="+mn-ea"/>
                <a:cs typeface="+mn-cs"/>
              </a:rPr>
              <a:t>(to the case of others and future generations) </a:t>
            </a:r>
            <a:r>
              <a:rPr kumimoji="0" lang="en-IE" altLang="en-US" sz="2400" b="0" i="0" u="none" strike="noStrike" kern="1200" cap="none" spc="0" normalizeH="0" baseline="0" noProof="0" dirty="0">
                <a:ln>
                  <a:noFill/>
                </a:ln>
                <a:solidFill>
                  <a:prstClr val="black"/>
                </a:solidFill>
                <a:effectLst/>
                <a:uLnTx/>
                <a:uFillTx/>
                <a:latin typeface="+mn-lt"/>
                <a:ea typeface="+mn-ea"/>
                <a:cs typeface="+mn-cs"/>
              </a:rPr>
              <a:t>we can argue that engineers must look to rectify, minimise or eliminate environmental harms. </a:t>
            </a:r>
          </a:p>
        </p:txBody>
      </p:sp>
    </p:spTree>
    <p:extLst>
      <p:ext uri="{BB962C8B-B14F-4D97-AF65-F5344CB8AC3E}">
        <p14:creationId xmlns:p14="http://schemas.microsoft.com/office/powerpoint/2010/main" val="73156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id="{7325A6D3-E097-5D49-80AA-DF13EBD18393}"/>
              </a:ext>
            </a:extLst>
          </p:cNvPr>
          <p:cNvSpPr>
            <a:spLocks noGrp="1"/>
          </p:cNvSpPr>
          <p:nvPr>
            <p:ph idx="1"/>
          </p:nvPr>
        </p:nvSpPr>
        <p:spPr>
          <a:xfrm>
            <a:off x="228600" y="79375"/>
            <a:ext cx="8686800" cy="6473825"/>
          </a:xfrm>
        </p:spPr>
        <p:txBody>
          <a:bodyPr/>
          <a:lstStyle/>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endParaRPr lang="en-IE" altLang="en-US" dirty="0">
              <a:ea typeface="ＭＳ Ｐゴシック" panose="020B0600070205080204" pitchFamily="34" charset="-128"/>
            </a:endParaRPr>
          </a:p>
        </p:txBody>
      </p:sp>
      <p:sp>
        <p:nvSpPr>
          <p:cNvPr id="25603" name="TextBox 2">
            <a:extLst>
              <a:ext uri="{FF2B5EF4-FFF2-40B4-BE49-F238E27FC236}">
                <a16:creationId xmlns:a16="http://schemas.microsoft.com/office/drawing/2014/main" id="{1A3E55B0-EEFB-698C-33E1-D84DF0F2FDFE}"/>
              </a:ext>
            </a:extLst>
          </p:cNvPr>
          <p:cNvSpPr txBox="1">
            <a:spLocks noChangeArrowheads="1"/>
          </p:cNvSpPr>
          <p:nvPr/>
        </p:nvSpPr>
        <p:spPr bwMode="auto">
          <a:xfrm>
            <a:off x="661256" y="5412979"/>
            <a:ext cx="78214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IE" altLang="en-US" sz="2800" b="0" i="0" u="none" strike="noStrike" kern="1200" cap="none" spc="0" normalizeH="0" baseline="0" noProof="0" dirty="0">
                <a:ln>
                  <a:noFill/>
                </a:ln>
                <a:solidFill>
                  <a:prstClr val="black"/>
                </a:solidFill>
                <a:effectLst/>
                <a:uLnTx/>
                <a:uFillTx/>
                <a:latin typeface="+mn-lt"/>
                <a:ea typeface="+mn-ea"/>
                <a:cs typeface="+mn-cs"/>
              </a:rPr>
              <a:t>Can the environment really be protected by ethical</a:t>
            </a: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IE" altLang="en-US" sz="2800" kern="1200" dirty="0">
                <a:solidFill>
                  <a:prstClr val="black"/>
                </a:solidFill>
                <a:latin typeface="+mn-lt"/>
                <a:ea typeface="+mn-ea"/>
                <a:cs typeface="+mn-cs"/>
              </a:rPr>
              <a:t>c</a:t>
            </a:r>
            <a:r>
              <a:rPr kumimoji="0" lang="en-IE" altLang="en-US" sz="2800" b="0" i="0" u="none" strike="noStrike" kern="1200" cap="none" spc="0" normalizeH="0" baseline="0" noProof="0" dirty="0" err="1">
                <a:ln>
                  <a:noFill/>
                </a:ln>
                <a:solidFill>
                  <a:prstClr val="black"/>
                </a:solidFill>
                <a:effectLst/>
                <a:uLnTx/>
                <a:uFillTx/>
                <a:latin typeface="+mn-lt"/>
                <a:ea typeface="+mn-ea"/>
                <a:cs typeface="+mn-cs"/>
              </a:rPr>
              <a:t>onduct</a:t>
            </a:r>
            <a:r>
              <a:rPr lang="en-IE" altLang="en-US" sz="2800" kern="1200" dirty="0">
                <a:solidFill>
                  <a:prstClr val="black"/>
                </a:solidFill>
                <a:latin typeface="+mn-lt"/>
                <a:ea typeface="+mn-ea"/>
                <a:cs typeface="+mn-cs"/>
              </a:rPr>
              <a:t> </a:t>
            </a:r>
            <a:r>
              <a:rPr kumimoji="0" lang="en-IE" altLang="en-US" sz="2800" b="0" i="0" u="none" strike="noStrike" kern="1200" cap="none" spc="0" normalizeH="0" baseline="0" noProof="0" dirty="0">
                <a:ln>
                  <a:noFill/>
                </a:ln>
                <a:solidFill>
                  <a:prstClr val="black"/>
                </a:solidFill>
                <a:effectLst/>
                <a:uLnTx/>
                <a:uFillTx/>
                <a:latin typeface="+mn-lt"/>
                <a:ea typeface="+mn-ea"/>
                <a:cs typeface="+mn-cs"/>
              </a:rPr>
              <a:t>(given economic and professional factors)?</a:t>
            </a:r>
            <a:endParaRPr kumimoji="0" lang="en-IE" altLang="en-US" sz="2800" b="0" i="0" u="none" strike="noStrike" kern="1200" cap="none" spc="0" normalizeH="0" baseline="0" noProof="0" dirty="0">
              <a:ln>
                <a:noFill/>
              </a:ln>
              <a:solidFill>
                <a:prstClr val="black"/>
              </a:solidFill>
              <a:effectLst/>
              <a:uLnTx/>
              <a:uFillTx/>
              <a:latin typeface="+mn-lt"/>
              <a:ea typeface="+mn-ea"/>
              <a:cs typeface="Aharoni" panose="02010803020104030203" pitchFamily="2" charset="-79"/>
            </a:endParaRPr>
          </a:p>
        </p:txBody>
      </p:sp>
      <p:pic>
        <p:nvPicPr>
          <p:cNvPr id="25604" name="Picture 2">
            <a:extLst>
              <a:ext uri="{FF2B5EF4-FFF2-40B4-BE49-F238E27FC236}">
                <a16:creationId xmlns:a16="http://schemas.microsoft.com/office/drawing/2014/main" id="{C7CD5E1F-0174-325B-B191-4B86D1527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245" y="688777"/>
            <a:ext cx="56769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1C059CB5-6B3F-A7D6-F622-100957478114}"/>
              </a:ext>
            </a:extLst>
          </p:cNvPr>
          <p:cNvSpPr txBox="1"/>
          <p:nvPr/>
        </p:nvSpPr>
        <p:spPr>
          <a:xfrm>
            <a:off x="215757" y="1387011"/>
            <a:ext cx="2920992" cy="1969770"/>
          </a:xfrm>
          <a:prstGeom prst="rect">
            <a:avLst/>
          </a:prstGeom>
          <a:noFill/>
        </p:spPr>
        <p:txBody>
          <a:bodyPr wrap="none" rtlCol="0">
            <a:spAutoFit/>
          </a:bodyPr>
          <a:lstStyle/>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IE" altLang="en-US" sz="3600" b="0" i="0" u="none" strike="noStrike" kern="1200" cap="none" spc="0" normalizeH="0" baseline="0" noProof="0" dirty="0">
                <a:ln>
                  <a:noFill/>
                </a:ln>
                <a:solidFill>
                  <a:prstClr val="black"/>
                </a:solidFill>
                <a:effectLst/>
                <a:uLnTx/>
                <a:uFillTx/>
                <a:latin typeface="+mn-lt"/>
                <a:ea typeface="+mn-ea"/>
                <a:cs typeface="Aharoni" panose="02010803020104030203" pitchFamily="2" charset="-79"/>
              </a:rPr>
              <a:t>Case Study 16:</a:t>
            </a: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IE" altLang="en-US" sz="3600" b="0" i="0" u="none" strike="noStrike" kern="1200" cap="none" spc="0" normalizeH="0" baseline="0" noProof="0" dirty="0" err="1">
                <a:ln>
                  <a:noFill/>
                </a:ln>
                <a:solidFill>
                  <a:prstClr val="black"/>
                </a:solidFill>
                <a:effectLst/>
                <a:uLnTx/>
                <a:uFillTx/>
                <a:latin typeface="+mn-lt"/>
                <a:ea typeface="+mn-ea"/>
                <a:cs typeface="Aharoni" panose="02010803020104030203" pitchFamily="2" charset="-79"/>
              </a:rPr>
              <a:t>Habour</a:t>
            </a:r>
            <a:r>
              <a:rPr kumimoji="0" lang="en-IE" altLang="en-US" sz="3600" b="0" i="0" u="none" strike="noStrike" kern="1200" cap="none" spc="0" normalizeH="0" baseline="0" noProof="0" dirty="0">
                <a:ln>
                  <a:noFill/>
                </a:ln>
                <a:solidFill>
                  <a:prstClr val="black"/>
                </a:solidFill>
                <a:effectLst/>
                <a:uLnTx/>
                <a:uFillTx/>
                <a:latin typeface="+mn-lt"/>
                <a:ea typeface="+mn-ea"/>
                <a:cs typeface="Aharoni" panose="02010803020104030203" pitchFamily="2" charset="-79"/>
              </a:rPr>
              <a:t> </a:t>
            </a: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IE" altLang="en-US" sz="3600" b="0" i="0" u="none" strike="noStrike" kern="1200" cap="none" spc="0" normalizeH="0" baseline="0" noProof="0" dirty="0">
                <a:ln>
                  <a:noFill/>
                </a:ln>
                <a:solidFill>
                  <a:prstClr val="black"/>
                </a:solidFill>
                <a:effectLst/>
                <a:uLnTx/>
                <a:uFillTx/>
                <a:latin typeface="+mn-lt"/>
                <a:ea typeface="+mn-ea"/>
                <a:cs typeface="Aharoni" panose="02010803020104030203" pitchFamily="2" charset="-79"/>
              </a:rPr>
              <a:t>Tunnel EIS</a:t>
            </a:r>
          </a:p>
          <a:p>
            <a:endParaRPr lang="en-IE"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C09C6-78BF-9A1B-4F3F-698ADBBCA411}"/>
            </a:ext>
          </a:extLst>
        </p:cNvPr>
        <p:cNvGrpSpPr/>
        <p:nvPr/>
      </p:nvGrpSpPr>
      <p:grpSpPr>
        <a:xfrm>
          <a:off x="0" y="0"/>
          <a:ext cx="0" cy="0"/>
          <a:chOff x="0" y="0"/>
          <a:chExt cx="0" cy="0"/>
        </a:xfrm>
      </p:grpSpPr>
      <p:sp>
        <p:nvSpPr>
          <p:cNvPr id="18434" name="Rectangle 3">
            <a:extLst>
              <a:ext uri="{FF2B5EF4-FFF2-40B4-BE49-F238E27FC236}">
                <a16:creationId xmlns:a16="http://schemas.microsoft.com/office/drawing/2014/main" id="{274B5B82-B234-D2B4-A6D1-7EEAA4F5C318}"/>
              </a:ext>
            </a:extLst>
          </p:cNvPr>
          <p:cNvSpPr>
            <a:spLocks noGrp="1" noChangeArrowheads="1"/>
          </p:cNvSpPr>
          <p:nvPr>
            <p:ph type="body" idx="4294967295"/>
          </p:nvPr>
        </p:nvSpPr>
        <p:spPr>
          <a:xfrm>
            <a:off x="304800" y="381000"/>
            <a:ext cx="8458200" cy="6324600"/>
          </a:xfrm>
        </p:spPr>
        <p:txBody>
          <a:bodyPr rtlCol="0">
            <a:normAutofit/>
          </a:bodyPr>
          <a:lstStyle/>
          <a:p>
            <a:pPr marL="0" indent="0" algn="ctr" eaLnBrk="1" fontAlgn="auto" hangingPunct="1">
              <a:spcBef>
                <a:spcPct val="0"/>
              </a:spcBef>
              <a:spcAft>
                <a:spcPts val="0"/>
              </a:spcAft>
              <a:buFont typeface="Arial" panose="020B0604020202020204" pitchFamily="34" charset="0"/>
              <a:buNone/>
              <a:defRPr/>
            </a:pPr>
            <a:endParaRPr lang="en-GB" altLang="en-US" sz="2400" dirty="0">
              <a:cs typeface="Times New Roman" panose="02020603050405020304" pitchFamily="18" charset="0"/>
            </a:endParaRPr>
          </a:p>
          <a:p>
            <a:pPr marL="0" indent="0" algn="ctr" eaLnBrk="1" fontAlgn="auto" hangingPunct="1">
              <a:spcBef>
                <a:spcPct val="0"/>
              </a:spcBef>
              <a:spcAft>
                <a:spcPts val="0"/>
              </a:spcAft>
              <a:buFont typeface="Arial" panose="020B0604020202020204" pitchFamily="34" charset="0"/>
              <a:buNone/>
              <a:defRPr/>
            </a:pPr>
            <a:r>
              <a:rPr lang="en-GB" altLang="en-US" sz="2400" dirty="0">
                <a:cs typeface="Times New Roman" panose="02020603050405020304" pitchFamily="18" charset="0"/>
              </a:rPr>
              <a:t>Q: Do we owe moral consideration to the </a:t>
            </a:r>
            <a:r>
              <a:rPr lang="en-GB" altLang="en-US" sz="2400" b="1" dirty="0">
                <a:cs typeface="Times New Roman" panose="02020603050405020304" pitchFamily="18" charset="0"/>
              </a:rPr>
              <a:t>non-human world </a:t>
            </a:r>
            <a:r>
              <a:rPr lang="en-GB" altLang="en-US" sz="2400" dirty="0">
                <a:cs typeface="Times New Roman" panose="02020603050405020304" pitchFamily="18" charset="0"/>
              </a:rPr>
              <a:t>(non-</a:t>
            </a:r>
          </a:p>
          <a:p>
            <a:pPr marL="0" indent="0" algn="ctr" eaLnBrk="1" fontAlgn="auto" hangingPunct="1">
              <a:spcBef>
                <a:spcPct val="0"/>
              </a:spcBef>
              <a:spcAft>
                <a:spcPts val="0"/>
              </a:spcAft>
              <a:buFont typeface="Arial" panose="020B0604020202020204" pitchFamily="34" charset="0"/>
              <a:buNone/>
              <a:defRPr/>
            </a:pPr>
            <a:r>
              <a:rPr lang="en-GB" altLang="en-US" sz="2400" dirty="0">
                <a:cs typeface="Times New Roman" panose="02020603050405020304" pitchFamily="18" charset="0"/>
              </a:rPr>
              <a:t>human animals/ecosystems)?</a:t>
            </a:r>
          </a:p>
          <a:p>
            <a:pPr marL="0" indent="0" eaLnBrk="1" fontAlgn="auto" hangingPunct="1">
              <a:spcBef>
                <a:spcPct val="0"/>
              </a:spcBef>
              <a:spcAft>
                <a:spcPts val="0"/>
              </a:spcAft>
              <a:buFont typeface="Arial" panose="020B0604020202020204" pitchFamily="34" charset="0"/>
              <a:buNone/>
              <a:defRPr/>
            </a:pPr>
            <a:endParaRPr lang="en-GB" altLang="en-US" sz="2400" dirty="0">
              <a:cs typeface="Times New Roman" panose="02020603050405020304" pitchFamily="18" charset="0"/>
            </a:endParaRPr>
          </a:p>
          <a:p>
            <a:pPr marL="0" indent="0" eaLnBrk="1" fontAlgn="auto" hangingPunct="1">
              <a:spcBef>
                <a:spcPct val="0"/>
              </a:spcBef>
              <a:spcAft>
                <a:spcPts val="0"/>
              </a:spcAft>
              <a:buFont typeface="Arial" panose="020B0604020202020204" pitchFamily="34" charset="0"/>
              <a:buNone/>
              <a:defRPr/>
            </a:pPr>
            <a:endParaRPr lang="en-GB" altLang="en-US" sz="2400" dirty="0">
              <a:cs typeface="Times New Roman" panose="02020603050405020304" pitchFamily="18" charset="0"/>
            </a:endParaRPr>
          </a:p>
          <a:p>
            <a:pPr marL="0" indent="0" eaLnBrk="1" fontAlgn="auto" hangingPunct="1">
              <a:spcBef>
                <a:spcPct val="0"/>
              </a:spcBef>
              <a:spcAft>
                <a:spcPts val="0"/>
              </a:spcAft>
              <a:buFont typeface="Arial" panose="020B0604020202020204" pitchFamily="34" charset="0"/>
              <a:buNone/>
              <a:defRPr/>
            </a:pPr>
            <a:r>
              <a:rPr lang="en-GB" altLang="en-US" sz="2400" dirty="0">
                <a:cs typeface="Times New Roman" panose="02020603050405020304" pitchFamily="18" charset="0"/>
              </a:rPr>
              <a:t>One answer:</a:t>
            </a:r>
          </a:p>
          <a:p>
            <a:pPr marL="0" indent="0" eaLnBrk="1" fontAlgn="auto" hangingPunct="1">
              <a:spcBef>
                <a:spcPct val="0"/>
              </a:spcBef>
              <a:spcAft>
                <a:spcPts val="0"/>
              </a:spcAft>
              <a:buFont typeface="Arial" panose="020B0604020202020204" pitchFamily="34" charset="0"/>
              <a:buNone/>
              <a:defRPr/>
            </a:pPr>
            <a:endParaRPr lang="en-GB" altLang="en-US" sz="2400" dirty="0">
              <a:cs typeface="Times New Roman" panose="02020603050405020304" pitchFamily="18" charset="0"/>
            </a:endParaRPr>
          </a:p>
          <a:p>
            <a:pPr marL="0" indent="0" eaLnBrk="1" fontAlgn="auto" hangingPunct="1">
              <a:spcBef>
                <a:spcPct val="0"/>
              </a:spcBef>
              <a:spcAft>
                <a:spcPts val="0"/>
              </a:spcAft>
              <a:buFont typeface="Arial" panose="020B0604020202020204" pitchFamily="34" charset="0"/>
              <a:buNone/>
              <a:defRPr/>
            </a:pPr>
            <a:endParaRPr lang="en-GB" altLang="en-US" sz="2400" dirty="0">
              <a:cs typeface="Times New Roman" panose="02020603050405020304" pitchFamily="18" charset="0"/>
            </a:endParaRPr>
          </a:p>
          <a:p>
            <a:pPr marL="0" indent="0" algn="ctr">
              <a:buFont typeface="Arial" panose="020B0604020202020204" pitchFamily="34" charset="0"/>
              <a:buNone/>
              <a:defRPr/>
            </a:pPr>
            <a:r>
              <a:rPr lang="en-IE" sz="2400" dirty="0">
                <a:cs typeface="Times New Roman" panose="02020603050405020304" pitchFamily="18" charset="0"/>
              </a:rPr>
              <a:t>Yes. </a:t>
            </a:r>
          </a:p>
          <a:p>
            <a:pPr marL="0" indent="0">
              <a:buFont typeface="Arial" panose="020B0604020202020204" pitchFamily="34" charset="0"/>
              <a:buNone/>
              <a:defRPr/>
            </a:pPr>
            <a:endParaRPr lang="en-IE" sz="2400" dirty="0">
              <a:cs typeface="Times New Roman" panose="02020603050405020304" pitchFamily="18" charset="0"/>
            </a:endParaRPr>
          </a:p>
          <a:p>
            <a:pPr marL="0" indent="0">
              <a:buFont typeface="Arial" panose="020B0604020202020204" pitchFamily="34" charset="0"/>
              <a:buNone/>
              <a:defRPr/>
            </a:pPr>
            <a:endParaRPr lang="en-IE" sz="2400" dirty="0">
              <a:cs typeface="Times New Roman" panose="02020603050405020304" pitchFamily="18" charset="0"/>
            </a:endParaRPr>
          </a:p>
          <a:p>
            <a:pPr marL="0" indent="0" algn="ctr">
              <a:buFont typeface="Arial" panose="020B0604020202020204" pitchFamily="34" charset="0"/>
              <a:buNone/>
              <a:defRPr/>
            </a:pPr>
            <a:r>
              <a:rPr lang="en-IE" sz="2400" dirty="0">
                <a:cs typeface="Times New Roman" panose="02020603050405020304" pitchFamily="18" charset="0"/>
              </a:rPr>
              <a:t>Generates a moral responsibility but an </a:t>
            </a:r>
            <a:r>
              <a:rPr lang="en-IE" sz="2400" b="1" dirty="0">
                <a:cs typeface="Times New Roman" panose="02020603050405020304" pitchFamily="18" charset="0"/>
              </a:rPr>
              <a:t>indirect</a:t>
            </a:r>
            <a:r>
              <a:rPr lang="en-IE" sz="2400" dirty="0">
                <a:cs typeface="Times New Roman" panose="02020603050405020304" pitchFamily="18" charset="0"/>
              </a:rPr>
              <a:t> one. </a:t>
            </a:r>
          </a:p>
          <a:p>
            <a:pPr marL="0" indent="0">
              <a:buFont typeface="Arial" panose="020B0604020202020204" pitchFamily="34" charset="0"/>
              <a:buNone/>
              <a:defRPr/>
            </a:pPr>
            <a:endParaRPr lang="en-IE" sz="2400" dirty="0">
              <a:cs typeface="Times New Roman" panose="02020603050405020304" pitchFamily="18" charset="0"/>
            </a:endParaRPr>
          </a:p>
          <a:p>
            <a:pPr marL="0" indent="0" algn="ctr">
              <a:buFont typeface="Arial" panose="020B0604020202020204" pitchFamily="34" charset="0"/>
              <a:buNone/>
              <a:defRPr/>
            </a:pPr>
            <a:endParaRPr lang="en-IE" sz="2400" dirty="0">
              <a:cs typeface="Times New Roman" panose="02020603050405020304" pitchFamily="18" charset="0"/>
            </a:endParaRPr>
          </a:p>
          <a:p>
            <a:pPr marL="0" indent="0" algn="ctr">
              <a:buFont typeface="Arial" panose="020B0604020202020204" pitchFamily="34" charset="0"/>
              <a:buNone/>
              <a:defRPr/>
            </a:pPr>
            <a:r>
              <a:rPr lang="en-IE" sz="2400" dirty="0">
                <a:cs typeface="Times New Roman" panose="02020603050405020304" pitchFamily="18" charset="0"/>
              </a:rPr>
              <a:t>Because of the following anthropocentric (human-centred) reasons:</a:t>
            </a:r>
          </a:p>
          <a:p>
            <a:pPr marL="0" indent="0" algn="ctr">
              <a:buFont typeface="Arial" panose="020B0604020202020204" pitchFamily="34" charset="0"/>
              <a:buNone/>
              <a:defRPr/>
            </a:pPr>
            <a:endParaRPr lang="en-IE"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algn="ctr"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eaLnBrk="1" fontAlgn="auto" hangingPunct="1">
              <a:spcBef>
                <a:spcPct val="0"/>
              </a:spcBef>
              <a:spcAft>
                <a:spcPts val="0"/>
              </a:spcAft>
              <a:defRPr/>
            </a:pPr>
            <a:endParaRPr lang="en-US" altLang="en-US" sz="2400" dirty="0">
              <a:latin typeface="Times New Roman" panose="02020603050405020304" pitchFamily="18" charset="0"/>
              <a:cs typeface="Times New Roman" panose="02020603050405020304" pitchFamily="18" charset="0"/>
            </a:endParaRPr>
          </a:p>
        </p:txBody>
      </p:sp>
      <p:sp>
        <p:nvSpPr>
          <p:cNvPr id="2" name="Down Arrow 1">
            <a:extLst>
              <a:ext uri="{FF2B5EF4-FFF2-40B4-BE49-F238E27FC236}">
                <a16:creationId xmlns:a16="http://schemas.microsoft.com/office/drawing/2014/main" id="{8D5D9C1C-6357-926B-E5C2-66F7005A77C6}"/>
              </a:ext>
            </a:extLst>
          </p:cNvPr>
          <p:cNvSpPr/>
          <p:nvPr/>
        </p:nvSpPr>
        <p:spPr>
          <a:xfrm>
            <a:off x="4152900" y="3820274"/>
            <a:ext cx="7620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C9C8774-53F6-EE96-5953-0D3FDEB4CDFD}"/>
              </a:ext>
            </a:extLst>
          </p:cNvPr>
          <p:cNvSpPr txBox="1"/>
          <p:nvPr/>
        </p:nvSpPr>
        <p:spPr>
          <a:xfrm>
            <a:off x="6324600" y="1974850"/>
            <a:ext cx="2352675" cy="369888"/>
          </a:xfrm>
          <a:prstGeom prst="rect">
            <a:avLst/>
          </a:prstGeom>
          <a:solidFill>
            <a:schemeClr val="accent1">
              <a:lumMod val="20000"/>
              <a:lumOff val="80000"/>
            </a:schemeClr>
          </a:solid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First possible answer</a:t>
            </a:r>
          </a:p>
        </p:txBody>
      </p:sp>
    </p:spTree>
    <p:extLst>
      <p:ext uri="{BB962C8B-B14F-4D97-AF65-F5344CB8AC3E}">
        <p14:creationId xmlns:p14="http://schemas.microsoft.com/office/powerpoint/2010/main" val="4023918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id="{F73B8647-39CE-41BA-9BF2-0DFCC59B01AF}"/>
              </a:ext>
            </a:extLst>
          </p:cNvPr>
          <p:cNvSpPr>
            <a:spLocks noGrp="1" noChangeArrowheads="1"/>
          </p:cNvSpPr>
          <p:nvPr>
            <p:ph type="body" idx="4294967295"/>
          </p:nvPr>
        </p:nvSpPr>
        <p:spPr>
          <a:xfrm>
            <a:off x="304800" y="143838"/>
            <a:ext cx="8685088" cy="6561762"/>
          </a:xfrm>
        </p:spPr>
        <p:txBody>
          <a:bodyPr rtlCol="0">
            <a:normAutofit/>
          </a:bodyPr>
          <a:lstStyle/>
          <a:p>
            <a:pPr marL="0" indent="0" algn="ctr">
              <a:buFont typeface="Arial" panose="020B0604020202020204" pitchFamily="34" charset="0"/>
              <a:buNone/>
              <a:defRPr/>
            </a:pPr>
            <a:r>
              <a:rPr lang="en-IE" sz="2400" dirty="0">
                <a:cs typeface="Times New Roman" panose="02020603050405020304" pitchFamily="18" charset="0"/>
              </a:rPr>
              <a:t>Reasons:</a:t>
            </a:r>
          </a:p>
          <a:p>
            <a:pPr marL="0" indent="0" algn="ctr">
              <a:buFont typeface="Arial" panose="020B0604020202020204" pitchFamily="34" charset="0"/>
              <a:buNone/>
              <a:defRPr/>
            </a:pPr>
            <a:endParaRPr lang="en-IE" sz="2400" dirty="0">
              <a:latin typeface="Times New Roman" panose="02020603050405020304" pitchFamily="18" charset="0"/>
              <a:cs typeface="Times New Roman" panose="02020603050405020304" pitchFamily="18" charset="0"/>
            </a:endParaRPr>
          </a:p>
          <a:p>
            <a:pPr>
              <a:defRPr/>
            </a:pPr>
            <a:r>
              <a:rPr lang="en-IE" sz="2400" dirty="0">
                <a:cs typeface="Times New Roman" panose="02020603050405020304" pitchFamily="18" charset="0"/>
              </a:rPr>
              <a:t>Natural beauty is important for human beings, we enjoy natural</a:t>
            </a:r>
          </a:p>
          <a:p>
            <a:pPr marL="0" indent="0">
              <a:buFont typeface="Arial" panose="020B0604020202020204" pitchFamily="34" charset="0"/>
              <a:buNone/>
              <a:defRPr/>
            </a:pPr>
            <a:r>
              <a:rPr lang="en-IE" sz="2400" dirty="0">
                <a:cs typeface="Times New Roman" panose="02020603050405020304" pitchFamily="18" charset="0"/>
              </a:rPr>
              <a:t>diversity.</a:t>
            </a:r>
          </a:p>
          <a:p>
            <a:pPr marL="0" indent="0">
              <a:buFont typeface="Arial" panose="020B0604020202020204" pitchFamily="34" charset="0"/>
              <a:buNone/>
              <a:defRPr/>
            </a:pPr>
            <a:endParaRPr lang="en-IE" sz="2400" dirty="0">
              <a:cs typeface="Times New Roman" panose="02020603050405020304" pitchFamily="18" charset="0"/>
            </a:endParaRPr>
          </a:p>
          <a:p>
            <a:pPr>
              <a:defRPr/>
            </a:pPr>
            <a:r>
              <a:rPr lang="en-IE" sz="2400" dirty="0">
                <a:cs typeface="Times New Roman" panose="02020603050405020304" pitchFamily="18" charset="0"/>
              </a:rPr>
              <a:t>Vital to the economy, expense to replace free natural services.</a:t>
            </a:r>
          </a:p>
          <a:p>
            <a:pPr>
              <a:defRPr/>
            </a:pPr>
            <a:endParaRPr lang="en-IE" sz="2400" dirty="0">
              <a:cs typeface="Times New Roman" panose="02020603050405020304" pitchFamily="18" charset="0"/>
            </a:endParaRPr>
          </a:p>
          <a:p>
            <a:pPr>
              <a:defRPr/>
            </a:pPr>
            <a:r>
              <a:rPr lang="en-IE" sz="2400" dirty="0">
                <a:cs typeface="Times New Roman" panose="02020603050405020304" pitchFamily="18" charset="0"/>
              </a:rPr>
              <a:t>Cultural/religious value (we value) of non-human animals/habitats</a:t>
            </a:r>
          </a:p>
          <a:p>
            <a:pPr>
              <a:defRPr/>
            </a:pPr>
            <a:endParaRPr lang="en-IE" sz="2400" dirty="0">
              <a:cs typeface="Times New Roman" panose="02020603050405020304" pitchFamily="18" charset="0"/>
            </a:endParaRPr>
          </a:p>
          <a:p>
            <a:pPr>
              <a:defRPr/>
            </a:pPr>
            <a:r>
              <a:rPr lang="en-IE" sz="2400" dirty="0">
                <a:cs typeface="Times New Roman" panose="02020603050405020304" pitchFamily="18" charset="0"/>
              </a:rPr>
              <a:t>We rely for survival on the ecosystem as a whole – our habitat too.</a:t>
            </a: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algn="ctr"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eaLnBrk="1" fontAlgn="auto" hangingPunct="1">
              <a:spcBef>
                <a:spcPct val="0"/>
              </a:spcBef>
              <a:spcAft>
                <a:spcPts val="0"/>
              </a:spcAft>
              <a:defRPr/>
            </a:pPr>
            <a:endParaRPr lang="en-US" altLang="en-US" sz="2400" dirty="0">
              <a:latin typeface="Times New Roman" panose="02020603050405020304" pitchFamily="18" charset="0"/>
              <a:cs typeface="Times New Roman" panose="02020603050405020304" pitchFamily="18" charset="0"/>
            </a:endParaRPr>
          </a:p>
        </p:txBody>
      </p:sp>
      <p:sp>
        <p:nvSpPr>
          <p:cNvPr id="27651" name="TextBox 2">
            <a:extLst>
              <a:ext uri="{FF2B5EF4-FFF2-40B4-BE49-F238E27FC236}">
                <a16:creationId xmlns:a16="http://schemas.microsoft.com/office/drawing/2014/main" id="{822E701D-DE1A-9F91-A4C4-49F35D4C69EB}"/>
              </a:ext>
            </a:extLst>
          </p:cNvPr>
          <p:cNvSpPr txBox="1">
            <a:spLocks noChangeArrowheads="1"/>
          </p:cNvSpPr>
          <p:nvPr/>
        </p:nvSpPr>
        <p:spPr bwMode="auto">
          <a:xfrm>
            <a:off x="304800" y="4661298"/>
            <a:ext cx="8417960" cy="1938992"/>
          </a:xfrm>
          <a:prstGeom prst="rect">
            <a:avLst/>
          </a:prstGeom>
          <a:solidFill>
            <a:schemeClr val="bg1"/>
          </a:solidFill>
          <a:ln>
            <a:solidFill>
              <a:schemeClr val="tx1"/>
            </a:solidFill>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We could say that if non-human animals and the eco-system as a whole are necessary for the flourishing of human then they are owed moral consideration to the extent that their preservation or otherwise benefits humankind. </a:t>
            </a:r>
            <a:r>
              <a:rPr kumimoji="0" lang="en-IE" alt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Indirect and limited responsibility.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91023-6EDC-35E4-9230-17A12B18B862}"/>
            </a:ext>
          </a:extLst>
        </p:cNvPr>
        <p:cNvGrpSpPr/>
        <p:nvPr/>
      </p:nvGrpSpPr>
      <p:grpSpPr>
        <a:xfrm>
          <a:off x="0" y="0"/>
          <a:ext cx="0" cy="0"/>
          <a:chOff x="0" y="0"/>
          <a:chExt cx="0" cy="0"/>
        </a:xfrm>
      </p:grpSpPr>
      <p:sp>
        <p:nvSpPr>
          <p:cNvPr id="18434" name="Rectangle 3">
            <a:extLst>
              <a:ext uri="{FF2B5EF4-FFF2-40B4-BE49-F238E27FC236}">
                <a16:creationId xmlns:a16="http://schemas.microsoft.com/office/drawing/2014/main" id="{F84F422A-AB5A-3BFC-3311-41024CDAC1AE}"/>
              </a:ext>
            </a:extLst>
          </p:cNvPr>
          <p:cNvSpPr>
            <a:spLocks noGrp="1" noChangeArrowheads="1"/>
          </p:cNvSpPr>
          <p:nvPr>
            <p:ph type="body" idx="4294967295"/>
          </p:nvPr>
        </p:nvSpPr>
        <p:spPr>
          <a:xfrm>
            <a:off x="228600" y="381000"/>
            <a:ext cx="8686800" cy="6324600"/>
          </a:xfrm>
        </p:spPr>
        <p:txBody>
          <a:bodyPr rtlCol="0">
            <a:normAutofit/>
          </a:bodyPr>
          <a:lstStyle/>
          <a:p>
            <a:pPr marL="0" indent="0" algn="ctr" eaLnBrk="1" fontAlgn="auto" hangingPunct="1">
              <a:spcBef>
                <a:spcPct val="0"/>
              </a:spcBef>
              <a:spcAft>
                <a:spcPts val="0"/>
              </a:spcAft>
              <a:buFont typeface="Arial" panose="020B0604020202020204" pitchFamily="34" charset="0"/>
              <a:buNone/>
              <a:defRPr/>
            </a:pPr>
            <a:endParaRPr lang="en-GB" altLang="en-US" sz="2400" dirty="0">
              <a:cs typeface="Times New Roman" panose="02020603050405020304" pitchFamily="18" charset="0"/>
            </a:endParaRPr>
          </a:p>
          <a:p>
            <a:pPr marL="0" indent="0" algn="ctr" eaLnBrk="1" fontAlgn="auto" hangingPunct="1">
              <a:spcBef>
                <a:spcPct val="0"/>
              </a:spcBef>
              <a:spcAft>
                <a:spcPts val="0"/>
              </a:spcAft>
              <a:buFont typeface="Arial" panose="020B0604020202020204" pitchFamily="34" charset="0"/>
              <a:buNone/>
              <a:defRPr/>
            </a:pPr>
            <a:r>
              <a:rPr lang="en-GB" altLang="en-US" sz="2400" dirty="0">
                <a:cs typeface="Times New Roman" panose="02020603050405020304" pitchFamily="18" charset="0"/>
              </a:rPr>
              <a:t>Q: Do we owe moral consideration to the </a:t>
            </a:r>
            <a:r>
              <a:rPr lang="en-GB" altLang="en-US" sz="2400" b="1" dirty="0">
                <a:cs typeface="Times New Roman" panose="02020603050405020304" pitchFamily="18" charset="0"/>
              </a:rPr>
              <a:t>non-human world </a:t>
            </a:r>
            <a:r>
              <a:rPr lang="en-GB" altLang="en-US" sz="2400" dirty="0">
                <a:cs typeface="Times New Roman" panose="02020603050405020304" pitchFamily="18" charset="0"/>
              </a:rPr>
              <a:t>(non-human animals/ecosystems)?</a:t>
            </a:r>
          </a:p>
          <a:p>
            <a:pPr marL="0" indent="0" eaLnBrk="1" fontAlgn="auto" hangingPunct="1">
              <a:spcBef>
                <a:spcPct val="0"/>
              </a:spcBef>
              <a:spcAft>
                <a:spcPts val="0"/>
              </a:spcAft>
              <a:buFont typeface="Arial" panose="020B0604020202020204" pitchFamily="34" charset="0"/>
              <a:buNone/>
              <a:defRPr/>
            </a:pPr>
            <a:endParaRPr lang="en-GB" altLang="en-US" sz="2400" dirty="0">
              <a:cs typeface="Times New Roman" panose="02020603050405020304" pitchFamily="18" charset="0"/>
            </a:endParaRPr>
          </a:p>
          <a:p>
            <a:pPr marL="0" indent="0" eaLnBrk="1" fontAlgn="auto" hangingPunct="1">
              <a:spcBef>
                <a:spcPct val="0"/>
              </a:spcBef>
              <a:spcAft>
                <a:spcPts val="0"/>
              </a:spcAft>
              <a:buFont typeface="Arial" panose="020B0604020202020204" pitchFamily="34" charset="0"/>
              <a:buNone/>
              <a:defRPr/>
            </a:pPr>
            <a:r>
              <a:rPr lang="en-GB" altLang="en-US" sz="2400" dirty="0">
                <a:cs typeface="Times New Roman" panose="02020603050405020304" pitchFamily="18" charset="0"/>
              </a:rPr>
              <a:t>Another answer:</a:t>
            </a:r>
          </a:p>
          <a:p>
            <a:pPr marL="0" indent="0" eaLnBrk="1" fontAlgn="auto" hangingPunct="1">
              <a:spcBef>
                <a:spcPct val="0"/>
              </a:spcBef>
              <a:spcAft>
                <a:spcPts val="0"/>
              </a:spcAft>
              <a:buFont typeface="Arial" panose="020B0604020202020204" pitchFamily="34" charset="0"/>
              <a:buNone/>
              <a:defRPr/>
            </a:pPr>
            <a:endParaRPr lang="en-GB" altLang="en-US" sz="2400" dirty="0">
              <a:cs typeface="Times New Roman" panose="02020603050405020304" pitchFamily="18" charset="0"/>
            </a:endParaRPr>
          </a:p>
          <a:p>
            <a:pPr marL="0" indent="0" algn="ctr">
              <a:buFont typeface="Arial" panose="020B0604020202020204" pitchFamily="34" charset="0"/>
              <a:buNone/>
              <a:defRPr/>
            </a:pPr>
            <a:r>
              <a:rPr lang="en-IE" sz="2400" dirty="0">
                <a:cs typeface="Times New Roman" panose="02020603050405020304" pitchFamily="18" charset="0"/>
              </a:rPr>
              <a:t>Yes. </a:t>
            </a:r>
          </a:p>
          <a:p>
            <a:pPr marL="0" indent="0">
              <a:buFont typeface="Arial" panose="020B0604020202020204" pitchFamily="34" charset="0"/>
              <a:buNone/>
              <a:defRPr/>
            </a:pPr>
            <a:endParaRPr lang="en-IE" sz="2400" dirty="0">
              <a:cs typeface="Times New Roman" panose="02020603050405020304" pitchFamily="18" charset="0"/>
            </a:endParaRPr>
          </a:p>
          <a:p>
            <a:pPr marL="0" indent="0">
              <a:buFont typeface="Arial" panose="020B0604020202020204" pitchFamily="34" charset="0"/>
              <a:buNone/>
              <a:defRPr/>
            </a:pPr>
            <a:endParaRPr lang="en-IE" sz="2400" dirty="0">
              <a:cs typeface="Times New Roman" panose="02020603050405020304" pitchFamily="18" charset="0"/>
            </a:endParaRPr>
          </a:p>
          <a:p>
            <a:pPr marL="0" indent="0" algn="ctr">
              <a:buNone/>
              <a:defRPr/>
            </a:pPr>
            <a:r>
              <a:rPr lang="en-IE" sz="2400" dirty="0">
                <a:cs typeface="Times New Roman" panose="02020603050405020304" pitchFamily="18" charset="0"/>
              </a:rPr>
              <a:t>Generate a form direct responsibility – rights exists /obligations accrue</a:t>
            </a:r>
          </a:p>
          <a:p>
            <a:pPr marL="0" indent="0">
              <a:buFont typeface="Arial" panose="020B0604020202020204" pitchFamily="34" charset="0"/>
              <a:buNone/>
              <a:defRPr/>
            </a:pPr>
            <a:endParaRPr lang="en-IE" sz="2400" dirty="0">
              <a:cs typeface="Times New Roman" panose="02020603050405020304" pitchFamily="18" charset="0"/>
            </a:endParaRPr>
          </a:p>
          <a:p>
            <a:pPr marL="0" indent="0">
              <a:buFont typeface="Arial" panose="020B0604020202020204" pitchFamily="34" charset="0"/>
              <a:buNone/>
              <a:defRPr/>
            </a:pPr>
            <a:endParaRPr lang="en-IE" sz="2400" dirty="0">
              <a:cs typeface="Times New Roman" panose="02020603050405020304" pitchFamily="18" charset="0"/>
            </a:endParaRPr>
          </a:p>
          <a:p>
            <a:pPr marL="0" indent="0" algn="ctr">
              <a:buFont typeface="Arial" panose="020B0604020202020204" pitchFamily="34" charset="0"/>
              <a:buNone/>
              <a:defRPr/>
            </a:pPr>
            <a:r>
              <a:rPr lang="en-IE" sz="2400" dirty="0">
                <a:cs typeface="Times New Roman" panose="02020603050405020304" pitchFamily="18" charset="0"/>
              </a:rPr>
              <a:t>Because non-human animals and ecosystems have </a:t>
            </a:r>
            <a:r>
              <a:rPr lang="en-IE" sz="2400" b="1" i="1" dirty="0">
                <a:cs typeface="Times New Roman" panose="02020603050405020304" pitchFamily="18" charset="0"/>
              </a:rPr>
              <a:t>an intrinsic </a:t>
            </a:r>
          </a:p>
          <a:p>
            <a:pPr marL="0" indent="0" algn="ctr">
              <a:buFont typeface="Arial" panose="020B0604020202020204" pitchFamily="34" charset="0"/>
              <a:buNone/>
              <a:defRPr/>
            </a:pPr>
            <a:r>
              <a:rPr lang="en-IE" sz="2400" b="1" i="1" dirty="0">
                <a:cs typeface="Times New Roman" panose="02020603050405020304" pitchFamily="18" charset="0"/>
              </a:rPr>
              <a:t>value  </a:t>
            </a:r>
          </a:p>
          <a:p>
            <a:pPr marL="0" indent="0">
              <a:buFont typeface="Arial" panose="020B0604020202020204" pitchFamily="34" charset="0"/>
              <a:buNone/>
              <a:defRPr/>
            </a:pPr>
            <a:endParaRPr lang="en-IE" sz="2400" b="1" i="1" dirty="0">
              <a:cs typeface="Times New Roman" panose="02020603050405020304" pitchFamily="18" charset="0"/>
            </a:endParaRPr>
          </a:p>
          <a:p>
            <a:pPr marL="0" indent="0">
              <a:buFont typeface="Arial" panose="020B0604020202020204" pitchFamily="34" charset="0"/>
              <a:buNone/>
              <a:defRPr/>
            </a:pPr>
            <a:endParaRPr lang="en-IE"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eaLnBrk="1" fontAlgn="auto" hangingPunct="1">
              <a:spcAft>
                <a:spcPts val="0"/>
              </a:spcAft>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algn="ctr"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eaLnBrk="1" fontAlgn="auto" hangingPunct="1">
              <a:spcBef>
                <a:spcPct val="0"/>
              </a:spcBef>
              <a:spcAft>
                <a:spcPts val="0"/>
              </a:spcAft>
              <a:defRPr/>
            </a:pPr>
            <a:endParaRPr lang="en-US" altLang="en-US" sz="2400" dirty="0">
              <a:latin typeface="Times New Roman" panose="02020603050405020304" pitchFamily="18" charset="0"/>
              <a:cs typeface="Times New Roman" panose="02020603050405020304" pitchFamily="18" charset="0"/>
            </a:endParaRPr>
          </a:p>
        </p:txBody>
      </p:sp>
      <p:sp>
        <p:nvSpPr>
          <p:cNvPr id="3" name="Down Arrow 1">
            <a:extLst>
              <a:ext uri="{FF2B5EF4-FFF2-40B4-BE49-F238E27FC236}">
                <a16:creationId xmlns:a16="http://schemas.microsoft.com/office/drawing/2014/main" id="{1368C21C-8C10-3482-1193-F405DE11A71C}"/>
              </a:ext>
            </a:extLst>
          </p:cNvPr>
          <p:cNvSpPr/>
          <p:nvPr/>
        </p:nvSpPr>
        <p:spPr>
          <a:xfrm>
            <a:off x="4191000" y="3048000"/>
            <a:ext cx="7620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526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id="{6B81EAF9-A6EE-4F4A-A520-70A67B0BF4D3}"/>
              </a:ext>
            </a:extLst>
          </p:cNvPr>
          <p:cNvSpPr>
            <a:spLocks noGrp="1" noChangeArrowheads="1"/>
          </p:cNvSpPr>
          <p:nvPr>
            <p:ph type="body" idx="4294967295"/>
          </p:nvPr>
        </p:nvSpPr>
        <p:spPr>
          <a:xfrm>
            <a:off x="228600" y="215757"/>
            <a:ext cx="8686800" cy="6489843"/>
          </a:xfrm>
        </p:spPr>
        <p:txBody>
          <a:bodyPr rtlCol="0">
            <a:normAutofit/>
          </a:bodyPr>
          <a:lstStyle/>
          <a:p>
            <a:pPr marL="0" indent="0" algn="ctr">
              <a:buFont typeface="Arial" panose="020B0604020202020204" pitchFamily="34" charset="0"/>
              <a:buNone/>
              <a:defRPr/>
            </a:pPr>
            <a:r>
              <a:rPr lang="en-IE" sz="2400" dirty="0">
                <a:cs typeface="Times New Roman" panose="02020603050405020304" pitchFamily="18" charset="0"/>
              </a:rPr>
              <a:t>Reasons:</a:t>
            </a:r>
          </a:p>
          <a:p>
            <a:pPr marL="0" indent="0">
              <a:buFont typeface="Arial" panose="020B0604020202020204" pitchFamily="34" charset="0"/>
              <a:buNone/>
              <a:defRPr/>
            </a:pPr>
            <a:endParaRPr lang="en-IE" sz="2400" dirty="0">
              <a:cs typeface="Times New Roman" panose="02020603050405020304" pitchFamily="18" charset="0"/>
            </a:endParaRPr>
          </a:p>
          <a:p>
            <a:pPr>
              <a:defRPr/>
            </a:pPr>
            <a:r>
              <a:rPr lang="en-IE" altLang="en-US" sz="2400" dirty="0">
                <a:cs typeface="Times New Roman" panose="02020603050405020304" pitchFamily="18" charset="0"/>
              </a:rPr>
              <a:t>Intrinsic value (1) – non-instrumental entity (not a thing that can</a:t>
            </a:r>
          </a:p>
          <a:p>
            <a:pPr marL="0" indent="0">
              <a:buFont typeface="Arial" panose="020B0604020202020204" pitchFamily="34" charset="0"/>
              <a:buNone/>
              <a:defRPr/>
            </a:pPr>
            <a:r>
              <a:rPr lang="en-IE" altLang="en-US" sz="2400" dirty="0">
                <a:cs typeface="Times New Roman" panose="02020603050405020304" pitchFamily="18" charset="0"/>
              </a:rPr>
              <a:t>be used as a means but is </a:t>
            </a:r>
            <a:r>
              <a:rPr lang="en-IE" altLang="en-US" sz="2400" b="1" i="1" dirty="0">
                <a:cs typeface="Times New Roman" panose="02020603050405020304" pitchFamily="18" charset="0"/>
              </a:rPr>
              <a:t>an end itself - </a:t>
            </a:r>
            <a:r>
              <a:rPr lang="en-IE" sz="2400" dirty="0">
                <a:cs typeface="Times New Roman" panose="02020603050405020304" pitchFamily="18" charset="0"/>
              </a:rPr>
              <a:t>valuable for its own sake</a:t>
            </a:r>
            <a:r>
              <a:rPr lang="en-IE" altLang="en-US" sz="2400" dirty="0">
                <a:cs typeface="Times New Roman" panose="02020603050405020304" pitchFamily="18" charset="0"/>
              </a:rPr>
              <a:t>) </a:t>
            </a:r>
          </a:p>
          <a:p>
            <a:pPr marL="0" indent="0">
              <a:buFont typeface="Arial" panose="020B0604020202020204" pitchFamily="34" charset="0"/>
              <a:buNone/>
              <a:defRPr/>
            </a:pPr>
            <a:endParaRPr lang="en-IE" sz="2400" dirty="0">
              <a:cs typeface="Times New Roman" panose="02020603050405020304" pitchFamily="18" charset="0"/>
            </a:endParaRPr>
          </a:p>
          <a:p>
            <a:pPr>
              <a:defRPr/>
            </a:pPr>
            <a:r>
              <a:rPr lang="en-IE" sz="2400" dirty="0">
                <a:cs typeface="Times New Roman" panose="02020603050405020304" pitchFamily="18" charset="0"/>
              </a:rPr>
              <a:t>Intrinsic value (2) – valuable in virtue of a set of essential</a:t>
            </a:r>
          </a:p>
          <a:p>
            <a:pPr marL="0" indent="0">
              <a:buNone/>
              <a:defRPr/>
            </a:pPr>
            <a:r>
              <a:rPr lang="en-IE" sz="2400" dirty="0">
                <a:cs typeface="Times New Roman" panose="02020603050405020304" pitchFamily="18" charset="0"/>
              </a:rPr>
              <a:t>properties</a:t>
            </a:r>
            <a:endParaRPr lang="en-IE" altLang="en-US" sz="2400" dirty="0">
              <a:cs typeface="Times New Roman" panose="02020603050405020304" pitchFamily="18" charset="0"/>
            </a:endParaRPr>
          </a:p>
          <a:p>
            <a:pPr marL="0" indent="0">
              <a:buFont typeface="Arial" panose="020B0604020202020204" pitchFamily="34" charset="0"/>
              <a:buNone/>
              <a:defRPr/>
            </a:pPr>
            <a:endParaRPr lang="en-IE" altLang="en-US" sz="2400" dirty="0">
              <a:cs typeface="Times New Roman" panose="02020603050405020304" pitchFamily="18" charset="0"/>
            </a:endParaRPr>
          </a:p>
          <a:p>
            <a:pPr>
              <a:defRPr/>
            </a:pPr>
            <a:r>
              <a:rPr lang="en-IE" altLang="en-US" sz="2400" dirty="0">
                <a:cs typeface="Times New Roman" panose="02020603050405020304" pitchFamily="18" charset="0"/>
              </a:rPr>
              <a:t>Intrinsic values (3) – objective value – independent of assessment</a:t>
            </a:r>
          </a:p>
          <a:p>
            <a:pPr marL="0" indent="0">
              <a:buFont typeface="Arial" panose="020B0604020202020204" pitchFamily="34" charset="0"/>
              <a:buNone/>
              <a:defRPr/>
            </a:pPr>
            <a:r>
              <a:rPr lang="en-IE" altLang="en-US" sz="2400" dirty="0">
                <a:cs typeface="Times New Roman" panose="02020603050405020304" pitchFamily="18" charset="0"/>
              </a:rPr>
              <a:t>or perspectives of valuers.</a:t>
            </a:r>
            <a:endParaRPr lang="en-GB" altLang="en-US" sz="2400" dirty="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eaLnBrk="1" fontAlgn="auto" hangingPunct="1">
              <a:spcAft>
                <a:spcPts val="0"/>
              </a:spcAft>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algn="ctr"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eaLnBrk="1" fontAlgn="auto" hangingPunct="1">
              <a:spcBef>
                <a:spcPct val="0"/>
              </a:spcBef>
              <a:spcAft>
                <a:spcPts val="0"/>
              </a:spcAft>
              <a:defRPr/>
            </a:pPr>
            <a:endParaRPr lang="en-US" altLang="en-US"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1539CD7-81F9-4316-80EA-80D40E72868F}"/>
              </a:ext>
            </a:extLst>
          </p:cNvPr>
          <p:cNvSpPr txBox="1"/>
          <p:nvPr/>
        </p:nvSpPr>
        <p:spPr>
          <a:xfrm>
            <a:off x="246580" y="4755098"/>
            <a:ext cx="8686800" cy="1938992"/>
          </a:xfrm>
          <a:prstGeom prst="rect">
            <a:avLst/>
          </a:prstGeom>
          <a:solidFill>
            <a:schemeClr val="bg2"/>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2400" i="0" u="none" strike="noStrike" kern="1200" cap="none" spc="0" normalizeH="0" baseline="0" noProof="0" dirty="0">
                <a:ln>
                  <a:noFill/>
                </a:ln>
                <a:solidFill>
                  <a:prstClr val="black"/>
                </a:solidFill>
                <a:effectLst/>
                <a:uLnTx/>
                <a:uFillTx/>
                <a:latin typeface="+mn-lt"/>
                <a:ea typeface="+mn-ea"/>
                <a:cs typeface="+mn-cs"/>
              </a:rPr>
              <a:t>Why?</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defRPr/>
            </a:pPr>
            <a:r>
              <a:rPr kumimoji="0" lang="en-IE" sz="2400" i="0" u="none" strike="noStrike" kern="1200" cap="none" spc="0" normalizeH="0" baseline="0" noProof="0" dirty="0">
                <a:ln>
                  <a:noFill/>
                </a:ln>
                <a:solidFill>
                  <a:prstClr val="black"/>
                </a:solidFill>
                <a:effectLst/>
                <a:uLnTx/>
                <a:uFillTx/>
                <a:latin typeface="+mn-lt"/>
                <a:ea typeface="+mn-ea"/>
                <a:cs typeface="+mn-cs"/>
              </a:rPr>
              <a:t>Sentience </a:t>
            </a:r>
            <a:r>
              <a:rPr lang="en-IE" sz="2400" kern="1200" dirty="0">
                <a:solidFill>
                  <a:prstClr val="black"/>
                </a:solidFill>
                <a:latin typeface="+mn-lt"/>
                <a:ea typeface="+mn-ea"/>
                <a:cs typeface="+mn-cs"/>
              </a:rPr>
              <a:t> - </a:t>
            </a:r>
            <a:r>
              <a:rPr kumimoji="0" lang="en-IE" sz="2400" i="0" u="none" strike="noStrike" kern="1200" cap="none" spc="0" normalizeH="0" baseline="0" noProof="0" dirty="0">
                <a:ln>
                  <a:noFill/>
                </a:ln>
                <a:solidFill>
                  <a:prstClr val="black"/>
                </a:solidFill>
                <a:effectLst/>
                <a:uLnTx/>
                <a:uFillTx/>
                <a:latin typeface="+mn-lt"/>
                <a:ea typeface="+mn-ea"/>
                <a:cs typeface="+mn-cs"/>
              </a:rPr>
              <a:t>all sentient creatures</a:t>
            </a:r>
          </a:p>
          <a:p>
            <a:pPr marR="0" lvl="0" algn="l" defTabSz="914400" rtl="0" eaLnBrk="0" fontAlgn="base" latinLnBrk="0" hangingPunct="0">
              <a:lnSpc>
                <a:spcPct val="100000"/>
              </a:lnSpc>
              <a:spcBef>
                <a:spcPct val="0"/>
              </a:spcBef>
              <a:spcAft>
                <a:spcPct val="0"/>
              </a:spcAft>
              <a:buClrTx/>
              <a:buSzTx/>
              <a:tabLst/>
              <a:defRPr/>
            </a:pPr>
            <a:endParaRPr kumimoji="0" lang="en-IE" sz="2400" i="0" u="none" strike="noStrike" kern="1200" cap="none" spc="0" normalizeH="0" baseline="0" noProof="0" dirty="0">
              <a:ln>
                <a:noFill/>
              </a:ln>
              <a:solidFill>
                <a:prstClr val="black"/>
              </a:solidFill>
              <a:effectLst/>
              <a:uLnTx/>
              <a:uFillTx/>
              <a:latin typeface="+mn-lt"/>
              <a:ea typeface="+mn-ea"/>
              <a:cs typeface="+mn-cs"/>
            </a:endParaRPr>
          </a:p>
          <a:p>
            <a:pPr marL="457200" indent="-457200" eaLnBrk="0" fontAlgn="base" hangingPunct="0">
              <a:spcBef>
                <a:spcPct val="0"/>
              </a:spcBef>
              <a:spcAft>
                <a:spcPct val="0"/>
              </a:spcAft>
              <a:buClrTx/>
              <a:buFontTx/>
              <a:buAutoNum type="arabicPeriod"/>
              <a:defRPr/>
            </a:pPr>
            <a:r>
              <a:rPr kumimoji="0" lang="en-IE" sz="2400" b="0" i="0" u="none" strike="noStrike" kern="1200" cap="none" spc="0" normalizeH="0" baseline="0" noProof="0" dirty="0">
                <a:ln>
                  <a:noFill/>
                </a:ln>
                <a:solidFill>
                  <a:prstClr val="black"/>
                </a:solidFill>
                <a:effectLst/>
                <a:uLnTx/>
                <a:uFillTx/>
                <a:latin typeface="+mn-lt"/>
                <a:ea typeface="+mn-ea"/>
                <a:cs typeface="+mn-cs"/>
              </a:rPr>
              <a:t>Bio-ethics - solidarity with any organic life form that experiences</a:t>
            </a:r>
          </a:p>
          <a:p>
            <a:pPr eaLnBrk="0" fontAlgn="base" hangingPunct="0">
              <a:spcBef>
                <a:spcPct val="0"/>
              </a:spcBef>
              <a:spcAft>
                <a:spcPct val="0"/>
              </a:spcAft>
              <a:buClrTx/>
              <a:defRPr/>
            </a:pPr>
            <a:r>
              <a:rPr kumimoji="0" lang="en-IE" sz="2400" b="0" i="0" u="none" strike="noStrike" kern="1200" cap="none" spc="0" normalizeH="0" baseline="0" noProof="0" dirty="0">
                <a:ln>
                  <a:noFill/>
                </a:ln>
                <a:solidFill>
                  <a:prstClr val="black"/>
                </a:solidFill>
                <a:effectLst/>
                <a:uLnTx/>
                <a:uFillTx/>
                <a:latin typeface="+mn-lt"/>
                <a:ea typeface="+mn-ea"/>
                <a:cs typeface="+mn-cs"/>
              </a:rPr>
              <a:t>the environment, can struggle to live, can flourish or fail.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B94FC-F19F-E7F6-93E3-79DC3443410A}"/>
            </a:ext>
          </a:extLst>
        </p:cNvPr>
        <p:cNvGrpSpPr/>
        <p:nvPr/>
      </p:nvGrpSpPr>
      <p:grpSpPr>
        <a:xfrm>
          <a:off x="0" y="0"/>
          <a:ext cx="0" cy="0"/>
          <a:chOff x="0" y="0"/>
          <a:chExt cx="0" cy="0"/>
        </a:xfrm>
      </p:grpSpPr>
      <p:sp>
        <p:nvSpPr>
          <p:cNvPr id="18434" name="Rectangle 3">
            <a:extLst>
              <a:ext uri="{FF2B5EF4-FFF2-40B4-BE49-F238E27FC236}">
                <a16:creationId xmlns:a16="http://schemas.microsoft.com/office/drawing/2014/main" id="{9A59D66B-43F6-EF10-B407-F3810E2042E8}"/>
              </a:ext>
            </a:extLst>
          </p:cNvPr>
          <p:cNvSpPr>
            <a:spLocks noGrp="1" noChangeArrowheads="1"/>
          </p:cNvSpPr>
          <p:nvPr>
            <p:ph type="body" idx="4294967295"/>
          </p:nvPr>
        </p:nvSpPr>
        <p:spPr>
          <a:xfrm>
            <a:off x="228600" y="215757"/>
            <a:ext cx="8686800" cy="6489843"/>
          </a:xfrm>
        </p:spPr>
        <p:txBody>
          <a:bodyPr rtlCol="0">
            <a:normAutofit/>
          </a:bodyPr>
          <a:lstStyle/>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eaLnBrk="1" fontAlgn="auto" hangingPunct="1">
              <a:spcAft>
                <a:spcPts val="0"/>
              </a:spcAft>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algn="ctr"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eaLnBrk="1" fontAlgn="auto" hangingPunct="1">
              <a:spcBef>
                <a:spcPct val="0"/>
              </a:spcBef>
              <a:spcAft>
                <a:spcPts val="0"/>
              </a:spcAft>
              <a:defRPr/>
            </a:pPr>
            <a:endParaRPr lang="en-US" altLang="en-US"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AF6107B-3C58-5BD7-F951-CBEB33ABEF5B}"/>
              </a:ext>
            </a:extLst>
          </p:cNvPr>
          <p:cNvSpPr txBox="1"/>
          <p:nvPr/>
        </p:nvSpPr>
        <p:spPr>
          <a:xfrm>
            <a:off x="371154" y="492365"/>
            <a:ext cx="8401692" cy="5640968"/>
          </a:xfrm>
          <a:prstGeom prst="rect">
            <a:avLst/>
          </a:prstGeom>
          <a:solidFill>
            <a:schemeClr val="bg2"/>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2400" b="0" i="0" u="none" strike="noStrike" kern="1200" cap="none" spc="0" normalizeH="0" baseline="0" noProof="0" dirty="0">
                <a:ln>
                  <a:noFill/>
                </a:ln>
                <a:solidFill>
                  <a:prstClr val="black"/>
                </a:solidFill>
                <a:effectLst/>
                <a:uLnTx/>
                <a:uFillTx/>
                <a:latin typeface="+mn-lt"/>
                <a:ea typeface="+mn-ea"/>
                <a:cs typeface="+mn-cs"/>
              </a:rPr>
              <a:t>3. Eco-centric ethics </a:t>
            </a:r>
            <a:r>
              <a:rPr lang="en-IE" sz="2400" kern="1200" dirty="0">
                <a:solidFill>
                  <a:prstClr val="black"/>
                </a:solidFill>
                <a:latin typeface="+mn-lt"/>
                <a:ea typeface="+mn-ea"/>
                <a:cs typeface="+mn-cs"/>
              </a:rPr>
              <a:t>- </a:t>
            </a:r>
            <a:r>
              <a:rPr kumimoji="0" lang="en-IE" sz="2400" b="0" i="0" u="none" strike="noStrike" kern="1200" cap="none" spc="0" normalizeH="0" baseline="0" noProof="0" dirty="0">
                <a:ln>
                  <a:noFill/>
                </a:ln>
                <a:solidFill>
                  <a:prstClr val="black"/>
                </a:solidFill>
                <a:effectLst/>
                <a:uLnTx/>
                <a:uFillTx/>
                <a:latin typeface="+mn-lt"/>
                <a:ea typeface="+mn-ea"/>
                <a:cs typeface="+mn-cs"/>
              </a:rPr>
              <a:t>consider systems not individuals</a:t>
            </a:r>
            <a:endParaRPr lang="en-IE" sz="2400" kern="1200" dirty="0">
              <a:solidFill>
                <a:prstClr val="black"/>
              </a:solidFill>
              <a:latin typeface="+mn-lt"/>
              <a:ea typeface="+mn-ea"/>
              <a:cs typeface="+mn-cs"/>
            </a:endParaRPr>
          </a:p>
          <a:p>
            <a:pPr>
              <a:lnSpc>
                <a:spcPct val="107000"/>
              </a:lnSpc>
              <a:spcAft>
                <a:spcPts val="800"/>
              </a:spcAft>
            </a:pPr>
            <a:endParaRPr lang="en-IE" sz="2400" kern="0" dirty="0">
              <a:solidFill>
                <a:srgbClr val="1A1A1A"/>
              </a:solidFill>
              <a:effectLst/>
              <a:latin typeface="+mn-lt"/>
              <a:ea typeface="Times New Roman" panose="02020603050405020304" pitchFamily="18" charset="0"/>
              <a:cs typeface="Times New Roman" panose="02020603050405020304" pitchFamily="18" charset="0"/>
            </a:endParaRPr>
          </a:p>
          <a:p>
            <a:pPr>
              <a:lnSpc>
                <a:spcPct val="107000"/>
              </a:lnSpc>
              <a:spcAft>
                <a:spcPts val="800"/>
              </a:spcAft>
            </a:pPr>
            <a:r>
              <a:rPr lang="en-IE" sz="2400" kern="0" dirty="0">
                <a:solidFill>
                  <a:srgbClr val="1A1A1A"/>
                </a:solidFill>
                <a:effectLst/>
                <a:latin typeface="+mn-lt"/>
                <a:ea typeface="Times New Roman" panose="02020603050405020304" pitchFamily="18" charset="0"/>
                <a:cs typeface="Times New Roman" panose="02020603050405020304" pitchFamily="18" charset="0"/>
              </a:rPr>
              <a:t>Aldo Leopold writes in </a:t>
            </a:r>
            <a:r>
              <a:rPr lang="en-IE" sz="2400" i="1" kern="0" dirty="0">
                <a:solidFill>
                  <a:srgbClr val="1A1A1A"/>
                </a:solidFill>
                <a:effectLst/>
                <a:latin typeface="+mn-lt"/>
                <a:ea typeface="Times New Roman" panose="02020603050405020304" pitchFamily="18" charset="0"/>
                <a:cs typeface="Times New Roman" panose="02020603050405020304" pitchFamily="18" charset="0"/>
              </a:rPr>
              <a:t>A Sand County Almanac </a:t>
            </a:r>
            <a:r>
              <a:rPr lang="en-IE" sz="2400" dirty="0">
                <a:solidFill>
                  <a:srgbClr val="1A1A1A"/>
                </a:solidFill>
                <a:latin typeface="+mn-lt"/>
                <a:ea typeface="Times New Roman" panose="02020603050405020304" pitchFamily="18" charset="0"/>
                <a:cs typeface="Times New Roman" panose="02020603050405020304" pitchFamily="18" charset="0"/>
              </a:rPr>
              <a:t>about a </a:t>
            </a:r>
            <a:r>
              <a:rPr lang="en-IE" sz="2400" i="1" dirty="0">
                <a:solidFill>
                  <a:srgbClr val="1A1A1A"/>
                </a:solidFill>
                <a:latin typeface="+mn-lt"/>
                <a:ea typeface="Times New Roman" panose="02020603050405020304" pitchFamily="18" charset="0"/>
                <a:cs typeface="Times New Roman" panose="02020603050405020304" pitchFamily="18" charset="0"/>
              </a:rPr>
              <a:t>‘land </a:t>
            </a:r>
          </a:p>
          <a:p>
            <a:pPr>
              <a:lnSpc>
                <a:spcPct val="107000"/>
              </a:lnSpc>
              <a:spcAft>
                <a:spcPts val="800"/>
              </a:spcAft>
            </a:pPr>
            <a:r>
              <a:rPr lang="en-IE" sz="2400" i="1" dirty="0">
                <a:solidFill>
                  <a:srgbClr val="1A1A1A"/>
                </a:solidFill>
                <a:latin typeface="+mn-lt"/>
                <a:ea typeface="Times New Roman" panose="02020603050405020304" pitchFamily="18" charset="0"/>
                <a:cs typeface="Times New Roman" panose="02020603050405020304" pitchFamily="18" charset="0"/>
              </a:rPr>
              <a:t>ethic’:</a:t>
            </a:r>
            <a:r>
              <a:rPr lang="en-IE" sz="2400" kern="0" dirty="0">
                <a:solidFill>
                  <a:srgbClr val="1A1A1A"/>
                </a:solidFill>
                <a:effectLst/>
                <a:latin typeface="+mn-lt"/>
                <a:ea typeface="Times New Roman" panose="02020603050405020304" pitchFamily="18" charset="0"/>
                <a:cs typeface="Times New Roman" panose="02020603050405020304" pitchFamily="18" charset="0"/>
              </a:rPr>
              <a:t> </a:t>
            </a:r>
          </a:p>
          <a:p>
            <a:pPr>
              <a:lnSpc>
                <a:spcPct val="107000"/>
              </a:lnSpc>
              <a:spcAft>
                <a:spcPts val="800"/>
              </a:spcAft>
            </a:pPr>
            <a:endParaRPr lang="en-IE" sz="2400" kern="0" dirty="0">
              <a:solidFill>
                <a:srgbClr val="1A1A1A"/>
              </a:solidFill>
              <a:effectLst/>
              <a:latin typeface="+mn-lt"/>
              <a:ea typeface="Times New Roman" panose="02020603050405020304" pitchFamily="18" charset="0"/>
              <a:cs typeface="Times New Roman" panose="02020603050405020304" pitchFamily="18" charset="0"/>
            </a:endParaRPr>
          </a:p>
          <a:p>
            <a:pPr>
              <a:lnSpc>
                <a:spcPct val="107000"/>
              </a:lnSpc>
              <a:spcAft>
                <a:spcPts val="800"/>
              </a:spcAft>
            </a:pPr>
            <a:r>
              <a:rPr lang="en-IE" sz="2400" dirty="0">
                <a:solidFill>
                  <a:srgbClr val="1A1A1A"/>
                </a:solidFill>
                <a:latin typeface="+mn-lt"/>
                <a:ea typeface="Times New Roman" panose="02020603050405020304" pitchFamily="18" charset="0"/>
                <a:cs typeface="Times New Roman" panose="02020603050405020304" pitchFamily="18" charset="0"/>
              </a:rPr>
              <a:t>He says:</a:t>
            </a:r>
            <a:endParaRPr lang="en-IE" sz="2400" kern="0" dirty="0">
              <a:solidFill>
                <a:srgbClr val="1A1A1A"/>
              </a:solidFill>
              <a:effectLst/>
              <a:latin typeface="+mn-lt"/>
              <a:ea typeface="Times New Roman" panose="02020603050405020304" pitchFamily="18" charset="0"/>
              <a:cs typeface="Times New Roman" panose="02020603050405020304" pitchFamily="18" charset="0"/>
            </a:endParaRPr>
          </a:p>
          <a:p>
            <a:pPr>
              <a:lnSpc>
                <a:spcPct val="107000"/>
              </a:lnSpc>
              <a:spcAft>
                <a:spcPts val="800"/>
              </a:spcAft>
            </a:pPr>
            <a:r>
              <a:rPr lang="en-IE" sz="2400" kern="0" dirty="0">
                <a:solidFill>
                  <a:srgbClr val="1A1A1A"/>
                </a:solidFill>
                <a:effectLst/>
                <a:latin typeface="+mn-lt"/>
                <a:ea typeface="Times New Roman" panose="02020603050405020304" pitchFamily="18" charset="0"/>
                <a:cs typeface="Times New Roman" panose="02020603050405020304" pitchFamily="18" charset="0"/>
              </a:rPr>
              <a:t>‘land is a community…the basic concept of ecology, but that land is to be loved and respected is an extension of ethics.’ </a:t>
            </a:r>
            <a:r>
              <a:rPr lang="en-IE" sz="1600" kern="0" dirty="0">
                <a:solidFill>
                  <a:srgbClr val="1A1A1A"/>
                </a:solidFill>
                <a:effectLst/>
                <a:latin typeface="+mn-lt"/>
                <a:ea typeface="Times New Roman" panose="02020603050405020304" pitchFamily="18" charset="0"/>
                <a:cs typeface="Times New Roman" panose="02020603050405020304" pitchFamily="18" charset="0"/>
              </a:rPr>
              <a:t>(Leopold 1949: vii–ix)</a:t>
            </a:r>
          </a:p>
          <a:p>
            <a:pPr>
              <a:lnSpc>
                <a:spcPct val="107000"/>
              </a:lnSpc>
              <a:spcAft>
                <a:spcPts val="800"/>
              </a:spcAft>
            </a:pPr>
            <a:endParaRPr lang="en-IE" sz="1600" kern="100" dirty="0">
              <a:effectLst/>
              <a:latin typeface="+mn-lt"/>
              <a:ea typeface="Aptos" panose="020B0004020202020204" pitchFamily="34" charset="0"/>
              <a:cs typeface="Times New Roman" panose="02020603050405020304" pitchFamily="18" charset="0"/>
            </a:endParaRPr>
          </a:p>
          <a:p>
            <a:pPr>
              <a:lnSpc>
                <a:spcPct val="107000"/>
              </a:lnSpc>
              <a:spcAft>
                <a:spcPts val="800"/>
              </a:spcAft>
            </a:pPr>
            <a:r>
              <a:rPr lang="en-IE" sz="2400" kern="0" dirty="0">
                <a:solidFill>
                  <a:srgbClr val="1A1A1A"/>
                </a:solidFill>
                <a:effectLst/>
                <a:latin typeface="+mn-lt"/>
                <a:ea typeface="Times New Roman" panose="02020603050405020304" pitchFamily="18" charset="0"/>
                <a:cs typeface="Times New Roman" panose="02020603050405020304" pitchFamily="18" charset="0"/>
              </a:rPr>
              <a:t>‘A thing is right when it tends to preserve the integrity, stability, and beauty of the biotic community. It is wrong when it tends otherwise.’ </a:t>
            </a:r>
            <a:r>
              <a:rPr lang="en-IE" sz="1600" kern="0" dirty="0">
                <a:solidFill>
                  <a:srgbClr val="1A1A1A"/>
                </a:solidFill>
                <a:effectLst/>
                <a:latin typeface="+mn-lt"/>
                <a:ea typeface="Times New Roman" panose="02020603050405020304" pitchFamily="18" charset="0"/>
                <a:cs typeface="Times New Roman" panose="02020603050405020304" pitchFamily="18" charset="0"/>
              </a:rPr>
              <a:t>(Leopold, 1949, 224–5)</a:t>
            </a:r>
            <a:endParaRPr lang="en-IE" sz="1600" kern="100" dirty="0">
              <a:effectLst/>
              <a:latin typeface="+mn-l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538258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id="{3F1462F5-C20D-49D4-9CF4-EF395C898AAC}"/>
              </a:ext>
            </a:extLst>
          </p:cNvPr>
          <p:cNvSpPr>
            <a:spLocks noGrp="1" noChangeArrowheads="1"/>
          </p:cNvSpPr>
          <p:nvPr>
            <p:ph type="body" idx="4294967295"/>
          </p:nvPr>
        </p:nvSpPr>
        <p:spPr>
          <a:xfrm>
            <a:off x="304800" y="154112"/>
            <a:ext cx="8686800" cy="6852863"/>
          </a:xfrm>
        </p:spPr>
        <p:txBody>
          <a:bodyPr rtlCol="0">
            <a:normAutofit fontScale="92500"/>
          </a:bodyPr>
          <a:lstStyle/>
          <a:p>
            <a:pPr marL="0" indent="0" algn="ctr" eaLnBrk="1" fontAlgn="auto" hangingPunct="1">
              <a:spcBef>
                <a:spcPct val="0"/>
              </a:spcBef>
              <a:spcAft>
                <a:spcPts val="0"/>
              </a:spcAft>
              <a:buFont typeface="Arial" panose="020B0604020202020204" pitchFamily="34" charset="0"/>
              <a:buNone/>
              <a:defRPr/>
            </a:pPr>
            <a:endParaRPr lang="en-GB" altLang="en-US" sz="2600" dirty="0">
              <a:cs typeface="Times New Roman" panose="02020603050405020304" pitchFamily="18" charset="0"/>
            </a:endParaRPr>
          </a:p>
          <a:p>
            <a:pPr marL="0" indent="0" algn="ctr" eaLnBrk="1" fontAlgn="auto" hangingPunct="1">
              <a:spcBef>
                <a:spcPct val="0"/>
              </a:spcBef>
              <a:spcAft>
                <a:spcPts val="0"/>
              </a:spcAft>
              <a:buFont typeface="Arial" panose="020B0604020202020204" pitchFamily="34" charset="0"/>
              <a:buNone/>
              <a:defRPr/>
            </a:pPr>
            <a:r>
              <a:rPr lang="en-GB" altLang="en-US" sz="2600" dirty="0">
                <a:cs typeface="Times New Roman" panose="02020603050405020304" pitchFamily="18" charset="0"/>
              </a:rPr>
              <a:t>Q: Do we owe moral consideration to the </a:t>
            </a:r>
            <a:r>
              <a:rPr lang="en-GB" altLang="en-US" sz="2600" b="1" dirty="0">
                <a:cs typeface="Times New Roman" panose="02020603050405020304" pitchFamily="18" charset="0"/>
              </a:rPr>
              <a:t>non-human world </a:t>
            </a:r>
            <a:r>
              <a:rPr lang="en-GB" altLang="en-US" sz="2600" dirty="0">
                <a:cs typeface="Times New Roman" panose="02020603050405020304" pitchFamily="18" charset="0"/>
              </a:rPr>
              <a:t>(non-</a:t>
            </a:r>
          </a:p>
          <a:p>
            <a:pPr marL="0" indent="0" algn="ctr" eaLnBrk="1" fontAlgn="auto" hangingPunct="1">
              <a:spcBef>
                <a:spcPct val="0"/>
              </a:spcBef>
              <a:spcAft>
                <a:spcPts val="0"/>
              </a:spcAft>
              <a:buFont typeface="Arial" panose="020B0604020202020204" pitchFamily="34" charset="0"/>
              <a:buNone/>
              <a:defRPr/>
            </a:pPr>
            <a:r>
              <a:rPr lang="en-GB" altLang="en-US" sz="2600" dirty="0">
                <a:cs typeface="Times New Roman" panose="02020603050405020304" pitchFamily="18" charset="0"/>
              </a:rPr>
              <a:t>human animals/ecosystems)?</a:t>
            </a:r>
          </a:p>
          <a:p>
            <a:pPr marL="0" indent="0" algn="ctr" eaLnBrk="1" fontAlgn="auto" hangingPunct="1">
              <a:spcBef>
                <a:spcPct val="0"/>
              </a:spcBef>
              <a:spcAft>
                <a:spcPts val="0"/>
              </a:spcAft>
              <a:buFont typeface="Arial" panose="020B0604020202020204" pitchFamily="34" charset="0"/>
              <a:buNone/>
              <a:defRPr/>
            </a:pPr>
            <a:endParaRPr lang="en-GB" altLang="en-US" sz="2600" dirty="0">
              <a:cs typeface="Times New Roman" panose="02020603050405020304" pitchFamily="18" charset="0"/>
            </a:endParaRPr>
          </a:p>
          <a:p>
            <a:pPr marL="0" indent="0" algn="ctr" eaLnBrk="1" fontAlgn="auto" hangingPunct="1">
              <a:spcBef>
                <a:spcPct val="0"/>
              </a:spcBef>
              <a:spcAft>
                <a:spcPts val="0"/>
              </a:spcAft>
              <a:buFont typeface="Arial" panose="020B0604020202020204" pitchFamily="34" charset="0"/>
              <a:buNone/>
              <a:defRPr/>
            </a:pPr>
            <a:endParaRPr lang="en-GB" altLang="en-US" sz="2600" dirty="0">
              <a:cs typeface="Times New Roman" panose="02020603050405020304" pitchFamily="18" charset="0"/>
            </a:endParaRPr>
          </a:p>
          <a:p>
            <a:pPr marL="0" indent="0" algn="ctr" eaLnBrk="1" fontAlgn="auto" hangingPunct="1">
              <a:spcBef>
                <a:spcPct val="0"/>
              </a:spcBef>
              <a:spcAft>
                <a:spcPts val="0"/>
              </a:spcAft>
              <a:buFont typeface="Arial" panose="020B0604020202020204" pitchFamily="34" charset="0"/>
              <a:buNone/>
              <a:defRPr/>
            </a:pPr>
            <a:r>
              <a:rPr lang="en-GB" altLang="en-US" sz="2600" dirty="0">
                <a:cs typeface="Times New Roman" panose="02020603050405020304" pitchFamily="18" charset="0"/>
              </a:rPr>
              <a:t>Example: Global Warming</a:t>
            </a:r>
          </a:p>
          <a:p>
            <a:pPr marL="0" indent="0" eaLnBrk="1" fontAlgn="auto" hangingPunct="1">
              <a:spcAft>
                <a:spcPts val="0"/>
              </a:spcAft>
              <a:buFont typeface="Arial" panose="020B0604020202020204" pitchFamily="34" charset="0"/>
              <a:buNone/>
              <a:defRPr/>
            </a:pPr>
            <a:endParaRPr lang="en-IE" sz="2600" b="1" dirty="0">
              <a:cs typeface="Times New Roman" panose="02020603050405020304" pitchFamily="18" charset="0"/>
            </a:endParaRPr>
          </a:p>
          <a:p>
            <a:pPr marL="0" indent="0" eaLnBrk="1" fontAlgn="auto" hangingPunct="1">
              <a:spcAft>
                <a:spcPts val="0"/>
              </a:spcAft>
              <a:buFont typeface="Arial" panose="020B0604020202020204" pitchFamily="34" charset="0"/>
              <a:buNone/>
              <a:defRPr/>
            </a:pPr>
            <a:r>
              <a:rPr lang="en-IE" sz="2600" b="1" dirty="0">
                <a:cs typeface="Times New Roman" panose="02020603050405020304" pitchFamily="18" charset="0"/>
              </a:rPr>
              <a:t>Global warming </a:t>
            </a:r>
            <a:r>
              <a:rPr lang="en-IE" sz="2600" dirty="0">
                <a:cs typeface="Times New Roman" panose="02020603050405020304" pitchFamily="18" charset="0"/>
              </a:rPr>
              <a:t>refers to the heating (long-term) of the entire </a:t>
            </a:r>
          </a:p>
          <a:p>
            <a:pPr marL="0" indent="0" eaLnBrk="1" fontAlgn="auto" hangingPunct="1">
              <a:spcAft>
                <a:spcPts val="0"/>
              </a:spcAft>
              <a:buFont typeface="Arial" panose="020B0604020202020204" pitchFamily="34" charset="0"/>
              <a:buNone/>
              <a:defRPr/>
            </a:pPr>
            <a:r>
              <a:rPr lang="en-IE" sz="2600" dirty="0">
                <a:cs typeface="Times New Roman" panose="02020603050405020304" pitchFamily="18" charset="0"/>
              </a:rPr>
              <a:t>planet. The pace of warming has increased over the last 100 years </a:t>
            </a:r>
          </a:p>
          <a:p>
            <a:pPr marL="0" indent="0" eaLnBrk="1" fontAlgn="auto" hangingPunct="1">
              <a:spcAft>
                <a:spcPts val="0"/>
              </a:spcAft>
              <a:buFont typeface="Arial" panose="020B0604020202020204" pitchFamily="34" charset="0"/>
              <a:buNone/>
              <a:defRPr/>
            </a:pPr>
            <a:r>
              <a:rPr lang="en-IE" sz="2600" dirty="0">
                <a:cs typeface="Times New Roman" panose="02020603050405020304" pitchFamily="18" charset="0"/>
              </a:rPr>
              <a:t>primarily due to the use of fossil fuels.</a:t>
            </a:r>
          </a:p>
          <a:p>
            <a:pPr marL="0" indent="0" eaLnBrk="1" fontAlgn="auto" hangingPunct="1">
              <a:spcAft>
                <a:spcPts val="0"/>
              </a:spcAft>
              <a:buFont typeface="Arial" panose="020B0604020202020204" pitchFamily="34" charset="0"/>
              <a:buNone/>
              <a:defRPr/>
            </a:pPr>
            <a:endParaRPr lang="en-IE" sz="2600" dirty="0">
              <a:cs typeface="Times New Roman" panose="02020603050405020304" pitchFamily="18" charset="0"/>
            </a:endParaRPr>
          </a:p>
          <a:p>
            <a:pPr marL="0" indent="0" eaLnBrk="1" fontAlgn="auto" hangingPunct="1">
              <a:spcAft>
                <a:spcPts val="0"/>
              </a:spcAft>
              <a:buFont typeface="Arial" panose="020B0604020202020204" pitchFamily="34" charset="0"/>
              <a:buNone/>
              <a:defRPr/>
            </a:pPr>
            <a:r>
              <a:rPr lang="en-IE" sz="2600" dirty="0">
                <a:cs typeface="Times New Roman" panose="02020603050405020304" pitchFamily="18" charset="0"/>
              </a:rPr>
              <a:t>The heating results from the effects of greenhouse gas emissions </a:t>
            </a:r>
          </a:p>
          <a:p>
            <a:pPr marL="0" indent="0" eaLnBrk="1" fontAlgn="auto" hangingPunct="1">
              <a:spcAft>
                <a:spcPts val="0"/>
              </a:spcAft>
              <a:buFont typeface="Arial" panose="020B0604020202020204" pitchFamily="34" charset="0"/>
              <a:buNone/>
              <a:defRPr/>
            </a:pPr>
            <a:r>
              <a:rPr lang="en-IE" sz="2600" dirty="0">
                <a:cs typeface="Times New Roman" panose="02020603050405020304" pitchFamily="18" charset="0"/>
              </a:rPr>
              <a:t>(GHGs). Our GHG emissions  are caught in the earth’s atmosphere, </a:t>
            </a:r>
          </a:p>
          <a:p>
            <a:pPr marL="0" indent="0" eaLnBrk="1" fontAlgn="auto" hangingPunct="1">
              <a:spcAft>
                <a:spcPts val="0"/>
              </a:spcAft>
              <a:buFont typeface="Arial" panose="020B0604020202020204" pitchFamily="34" charset="0"/>
              <a:buNone/>
              <a:defRPr/>
            </a:pPr>
            <a:r>
              <a:rPr lang="en-IE" sz="2600" dirty="0">
                <a:cs typeface="Times New Roman" panose="02020603050405020304" pitchFamily="18" charset="0"/>
              </a:rPr>
              <a:t>which warms the planet. </a:t>
            </a:r>
          </a:p>
          <a:p>
            <a:pPr marL="0" indent="0" eaLnBrk="1" fontAlgn="auto" hangingPunct="1">
              <a:spcAft>
                <a:spcPts val="0"/>
              </a:spcAft>
              <a:buFont typeface="Arial" panose="020B0604020202020204" pitchFamily="34" charset="0"/>
              <a:buNone/>
              <a:defRPr/>
            </a:pPr>
            <a:r>
              <a:rPr lang="en-GB" altLang="en-US" sz="2400" dirty="0">
                <a:latin typeface="Times New Roman" panose="02020603050405020304" pitchFamily="18" charset="0"/>
                <a:cs typeface="Times New Roman" panose="02020603050405020304" pitchFamily="18" charset="0"/>
              </a:rPr>
              <a:t>                                                              </a:t>
            </a:r>
          </a:p>
          <a:p>
            <a:pPr marL="0" indent="0" algn="ctr"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eaLnBrk="1" fontAlgn="auto" hangingPunct="1">
              <a:spcBef>
                <a:spcPct val="0"/>
              </a:spcBef>
              <a:spcAft>
                <a:spcPts val="0"/>
              </a:spcAft>
              <a:defRPr/>
            </a:pP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C8D84A-524F-4F83-9C71-0BBBA365E78F}"/>
              </a:ext>
            </a:extLst>
          </p:cNvPr>
          <p:cNvSpPr>
            <a:spLocks noGrp="1"/>
          </p:cNvSpPr>
          <p:nvPr>
            <p:ph idx="1"/>
          </p:nvPr>
        </p:nvSpPr>
        <p:spPr>
          <a:xfrm>
            <a:off x="377825" y="164387"/>
            <a:ext cx="8458200" cy="6484063"/>
          </a:xfrm>
        </p:spPr>
        <p:txBody>
          <a:bodyPr rtlCol="0">
            <a:normAutofit/>
          </a:bodyPr>
          <a:lstStyle/>
          <a:p>
            <a:pPr marL="571500" indent="-571500" algn="ctr" eaLnBrk="1" fontAlgn="auto" hangingPunct="1">
              <a:spcAft>
                <a:spcPts val="0"/>
              </a:spcAft>
              <a:buFont typeface="Wingdings" panose="05000000000000000000" pitchFamily="2" charset="2"/>
              <a:buNone/>
              <a:defRPr/>
            </a:pPr>
            <a:r>
              <a:rPr lang="en-GB" sz="2400" b="1" dirty="0">
                <a:cs typeface="Times New Roman" panose="02020603050405020304" pitchFamily="18" charset="0"/>
              </a:rPr>
              <a:t>Week 10 Videos: </a:t>
            </a:r>
          </a:p>
          <a:p>
            <a:pPr marL="0" indent="0" eaLnBrk="1" fontAlgn="auto" hangingPunct="1">
              <a:spcAft>
                <a:spcPts val="0"/>
              </a:spcAft>
              <a:buFont typeface="Arial" panose="020B0604020202020204" pitchFamily="34" charset="0"/>
              <a:buNone/>
              <a:defRPr/>
            </a:pPr>
            <a:endParaRPr lang="en-GB" sz="2400" dirty="0">
              <a:cs typeface="Times New Roman" panose="02020603050405020304" pitchFamily="18" charset="0"/>
            </a:endParaRPr>
          </a:p>
          <a:p>
            <a:pPr marL="457200" indent="-457200" algn="ctr" eaLnBrk="1" fontAlgn="auto" hangingPunct="1">
              <a:spcAft>
                <a:spcPts val="0"/>
              </a:spcAft>
              <a:buFont typeface="Arial" panose="020B0604020202020204" pitchFamily="34" charset="0"/>
              <a:buAutoNum type="arabicPeriod"/>
              <a:defRPr/>
            </a:pPr>
            <a:r>
              <a:rPr lang="en-GB" sz="2400" dirty="0">
                <a:cs typeface="Times New Roman" panose="02020603050405020304" pitchFamily="18" charset="0"/>
              </a:rPr>
              <a:t>Environment ethics and engineering activity</a:t>
            </a:r>
          </a:p>
          <a:p>
            <a:pPr marL="457200" indent="-457200" algn="ctr" eaLnBrk="1" fontAlgn="auto" hangingPunct="1">
              <a:spcAft>
                <a:spcPts val="0"/>
              </a:spcAft>
              <a:buFont typeface="Arial" panose="020B0604020202020204" pitchFamily="34" charset="0"/>
              <a:buAutoNum type="arabicPeriod"/>
              <a:defRPr/>
            </a:pPr>
            <a:r>
              <a:rPr lang="en-GB" sz="2400" dirty="0">
                <a:cs typeface="Times New Roman" panose="02020603050405020304" pitchFamily="18" charset="0"/>
              </a:rPr>
              <a:t>Computer ethics and engineering activity</a:t>
            </a:r>
          </a:p>
          <a:p>
            <a:pPr marL="0" indent="0" algn="ctr" eaLnBrk="1" fontAlgn="auto" hangingPunct="1">
              <a:spcAft>
                <a:spcPts val="0"/>
              </a:spcAft>
              <a:buFont typeface="Arial" panose="020B0604020202020204" pitchFamily="34" charset="0"/>
              <a:buNone/>
              <a:defRPr/>
            </a:pPr>
            <a:endParaRPr lang="en-GB" sz="2400" dirty="0">
              <a:cs typeface="Times New Roman" panose="02020603050405020304" pitchFamily="18" charset="0"/>
            </a:endParaRPr>
          </a:p>
          <a:p>
            <a:pPr marL="0" indent="0" algn="ctr" eaLnBrk="1" fontAlgn="auto" hangingPunct="1">
              <a:spcAft>
                <a:spcPts val="0"/>
              </a:spcAft>
              <a:buFont typeface="Arial" panose="020B0604020202020204" pitchFamily="34" charset="0"/>
              <a:buNone/>
              <a:defRPr/>
            </a:pPr>
            <a:r>
              <a:rPr lang="en-GB" sz="2400" dirty="0">
                <a:cs typeface="Times New Roman" panose="02020603050405020304" pitchFamily="18" charset="0"/>
              </a:rPr>
              <a:t>In the context of both domains of activity, what is the scope of an </a:t>
            </a:r>
          </a:p>
          <a:p>
            <a:pPr marL="0" indent="0" algn="ctr" eaLnBrk="1" fontAlgn="auto" hangingPunct="1">
              <a:spcAft>
                <a:spcPts val="0"/>
              </a:spcAft>
              <a:buFont typeface="Arial" panose="020B0604020202020204" pitchFamily="34" charset="0"/>
              <a:buNone/>
              <a:defRPr/>
            </a:pPr>
            <a:r>
              <a:rPr lang="en-GB" sz="2400" dirty="0">
                <a:cs typeface="Times New Roman" panose="02020603050405020304" pitchFamily="18" charset="0"/>
              </a:rPr>
              <a:t>engineer’s obligations and responsibilities?</a:t>
            </a:r>
          </a:p>
          <a:p>
            <a:pPr marL="0" indent="0" algn="ctr"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457200" indent="-457200" algn="ctr" eaLnBrk="1" fontAlgn="auto" hangingPunct="1">
              <a:spcAft>
                <a:spcPts val="0"/>
              </a:spcAft>
              <a:buFont typeface="Arial" panose="020B0604020202020204" pitchFamily="34" charset="0"/>
              <a:buAutoNum type="arabicPeriod"/>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571500" indent="-571500" eaLnBrk="1" fontAlgn="auto" hangingPunct="1">
              <a:spcAft>
                <a:spcPts val="0"/>
              </a:spcAft>
              <a:buFont typeface="Wingdings" panose="05000000000000000000" pitchFamily="2" charset="2"/>
              <a:buNone/>
              <a:defRPr/>
            </a:pPr>
            <a:endParaRPr lang="en-GB" sz="2400" b="1"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p:txBody>
      </p:sp>
      <p:sp>
        <p:nvSpPr>
          <p:cNvPr id="7172" name="TextBox 6">
            <a:extLst>
              <a:ext uri="{FF2B5EF4-FFF2-40B4-BE49-F238E27FC236}">
                <a16:creationId xmlns:a16="http://schemas.microsoft.com/office/drawing/2014/main" id="{447B9ED8-D02D-A8B7-016E-6C3D388151B4}"/>
              </a:ext>
            </a:extLst>
          </p:cNvPr>
          <p:cNvSpPr txBox="1">
            <a:spLocks noChangeArrowheads="1"/>
          </p:cNvSpPr>
          <p:nvPr/>
        </p:nvSpPr>
        <p:spPr bwMode="auto">
          <a:xfrm>
            <a:off x="377825" y="3792021"/>
            <a:ext cx="3618822" cy="25853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en-US" sz="2400" b="1" i="0" u="none" strike="noStrike" kern="1200" cap="none" spc="0" normalizeH="0" baseline="0" noProof="0" dirty="0">
                <a:ln>
                  <a:noFill/>
                </a:ln>
                <a:solidFill>
                  <a:prstClr val="black"/>
                </a:solidFill>
                <a:effectLst/>
                <a:uLnTx/>
                <a:uFillTx/>
                <a:latin typeface="+mn-lt"/>
                <a:ea typeface="+mn-ea"/>
                <a:cs typeface="Times New Roman" panose="02020603050405020304" pitchFamily="18" charset="0"/>
              </a:rPr>
              <a:t>Environmental ethics </a:t>
            </a:r>
            <a:r>
              <a:rPr kumimoji="0" lang="en-GB" altLang="en-US" sz="2400" b="0" i="0" u="none" strike="noStrike" kern="1200" cap="none" spc="0" normalizeH="0" baseline="0" noProof="0" dirty="0">
                <a:ln>
                  <a:noFill/>
                </a:ln>
                <a:solidFill>
                  <a:prstClr val="black"/>
                </a:solidFill>
                <a:effectLst/>
                <a:uLnTx/>
                <a:uFillTx/>
                <a:latin typeface="+mn-lt"/>
                <a:ea typeface="+mn-ea"/>
                <a:cs typeface="Times New Roman" panose="02020603050405020304" pitchFamily="18" charset="0"/>
              </a:rPr>
              <a:t>concerns how we humans relate to our habitat, and how we deal with the various problems that arise with that interaction.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173" name="TextBox 4">
            <a:extLst>
              <a:ext uri="{FF2B5EF4-FFF2-40B4-BE49-F238E27FC236}">
                <a16:creationId xmlns:a16="http://schemas.microsoft.com/office/drawing/2014/main" id="{48E894FA-B139-2AA3-DA3A-0297B485F5C9}"/>
              </a:ext>
            </a:extLst>
          </p:cNvPr>
          <p:cNvSpPr txBox="1">
            <a:spLocks noChangeArrowheads="1"/>
          </p:cNvSpPr>
          <p:nvPr/>
        </p:nvSpPr>
        <p:spPr bwMode="auto">
          <a:xfrm>
            <a:off x="4416677" y="3699688"/>
            <a:ext cx="4450420" cy="26776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1" i="0" u="none" strike="noStrike" kern="1200" cap="none" spc="0" normalizeH="0" baseline="0" noProof="0" dirty="0">
                <a:ln>
                  <a:noFill/>
                </a:ln>
                <a:solidFill>
                  <a:prstClr val="black"/>
                </a:solidFill>
                <a:effectLst/>
                <a:uLnTx/>
                <a:uFillTx/>
                <a:latin typeface="+mn-lt"/>
                <a:ea typeface="+mn-ea"/>
                <a:cs typeface="Times New Roman" panose="02020603050405020304" pitchFamily="18" charset="0"/>
              </a:rPr>
              <a:t>Computer ethics </a:t>
            </a:r>
            <a:r>
              <a:rPr kumimoji="0" lang="en-IE" altLang="en-US" sz="2400" b="0" i="0" u="none" strike="noStrike" kern="1200" cap="none" spc="0" normalizeH="0" baseline="0" noProof="0" dirty="0">
                <a:ln>
                  <a:noFill/>
                </a:ln>
                <a:solidFill>
                  <a:prstClr val="black"/>
                </a:solidFill>
                <a:effectLst/>
                <a:uLnTx/>
                <a:uFillTx/>
                <a:latin typeface="+mn-lt"/>
                <a:ea typeface="+mn-ea"/>
                <a:cs typeface="Times New Roman" panose="02020603050405020304" pitchFamily="18" charset="0"/>
              </a:rPr>
              <a:t>focuses on the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mn-lt"/>
                <a:ea typeface="+mn-ea"/>
                <a:cs typeface="Times New Roman" panose="02020603050405020304" pitchFamily="18" charset="0"/>
              </a:rPr>
              <a:t>values and practices that govern the process of consuming computing technology (and related disciplines). It isolate and assesses the ethical issues that result from the use of computers.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id="{80DA1B45-2EC4-4E87-8575-65A9A0F71623}"/>
              </a:ext>
            </a:extLst>
          </p:cNvPr>
          <p:cNvSpPr>
            <a:spLocks noGrp="1" noChangeArrowheads="1"/>
          </p:cNvSpPr>
          <p:nvPr>
            <p:ph type="body" idx="4294967295"/>
          </p:nvPr>
        </p:nvSpPr>
        <p:spPr>
          <a:xfrm>
            <a:off x="304800" y="164387"/>
            <a:ext cx="8458200" cy="6541213"/>
          </a:xfrm>
        </p:spPr>
        <p:txBody>
          <a:bodyPr rtlCol="0">
            <a:normAutofit/>
          </a:bodyPr>
          <a:lstStyle/>
          <a:p>
            <a:pPr>
              <a:buFont typeface="Arial" panose="020B0604020202020204" pitchFamily="34" charset="0"/>
              <a:buNone/>
              <a:defRPr/>
            </a:pPr>
            <a:r>
              <a:rPr lang="en-IE" sz="2400" dirty="0">
                <a:ea typeface="Tahoma" panose="020B0604030504040204" pitchFamily="34" charset="0"/>
                <a:cs typeface="Tahoma" panose="020B0604030504040204" pitchFamily="34" charset="0"/>
              </a:rPr>
              <a:t>The majority of active publishing climate scientists say that the</a:t>
            </a:r>
          </a:p>
          <a:p>
            <a:pPr>
              <a:buFont typeface="Arial" panose="020B0604020202020204" pitchFamily="34" charset="0"/>
              <a:buNone/>
              <a:defRPr/>
            </a:pPr>
            <a:r>
              <a:rPr lang="en-IE" sz="2400" dirty="0">
                <a:ea typeface="Tahoma" panose="020B0604030504040204" pitchFamily="34" charset="0"/>
                <a:cs typeface="Tahoma" panose="020B0604030504040204" pitchFamily="34" charset="0"/>
              </a:rPr>
              <a:t>planet is warming and the main cause of this is human activity</a:t>
            </a:r>
          </a:p>
          <a:p>
            <a:pPr>
              <a:buFont typeface="Arial" panose="020B0604020202020204" pitchFamily="34" charset="0"/>
              <a:buNone/>
              <a:defRPr/>
            </a:pPr>
            <a:endParaRPr lang="en-IE" sz="2400" dirty="0">
              <a:ea typeface="Tahoma" panose="020B0604030504040204" pitchFamily="34" charset="0"/>
              <a:cs typeface="Tahoma" panose="020B0604030504040204" pitchFamily="34" charset="0"/>
            </a:endParaRPr>
          </a:p>
          <a:p>
            <a:pPr>
              <a:buFont typeface="Arial" panose="020B0604020202020204" pitchFamily="34" charset="0"/>
              <a:buNone/>
              <a:defRPr/>
            </a:pPr>
            <a:r>
              <a:rPr lang="en-IE" sz="2400" dirty="0">
                <a:ea typeface="Tahoma" panose="020B0604030504040204" pitchFamily="34" charset="0"/>
                <a:cs typeface="Tahoma" panose="020B0604030504040204" pitchFamily="34" charset="0"/>
              </a:rPr>
              <a:t>Global Warming causes </a:t>
            </a:r>
            <a:r>
              <a:rPr lang="en-IE" sz="2400" b="1" dirty="0">
                <a:ea typeface="Tahoma" panose="020B0604030504040204" pitchFamily="34" charset="0"/>
                <a:cs typeface="Tahoma" panose="020B0604030504040204" pitchFamily="34" charset="0"/>
              </a:rPr>
              <a:t>Climate Change </a:t>
            </a:r>
            <a:r>
              <a:rPr lang="en-IE" sz="2400" dirty="0">
                <a:ea typeface="Tahoma" panose="020B0604030504040204" pitchFamily="34" charset="0"/>
                <a:cs typeface="Tahoma" panose="020B0604030504040204" pitchFamily="34" charset="0"/>
              </a:rPr>
              <a:t>(climate crisis)</a:t>
            </a:r>
          </a:p>
          <a:p>
            <a:pPr>
              <a:buFont typeface="Arial" panose="020B0604020202020204" pitchFamily="34" charset="0"/>
              <a:buNone/>
              <a:defRPr/>
            </a:pPr>
            <a:endParaRPr lang="en-IE" sz="2400" b="0" i="0" dirty="0">
              <a:solidFill>
                <a:srgbClr val="121212"/>
              </a:solidFill>
              <a:effectLst/>
            </a:endParaRPr>
          </a:p>
          <a:p>
            <a:pPr>
              <a:buFont typeface="Arial" panose="020B0604020202020204" pitchFamily="34" charset="0"/>
              <a:buNone/>
              <a:defRPr/>
            </a:pPr>
            <a:r>
              <a:rPr lang="en-IE" sz="2400" b="0" i="0" dirty="0">
                <a:solidFill>
                  <a:srgbClr val="121212"/>
                </a:solidFill>
                <a:effectLst/>
              </a:rPr>
              <a:t>Climate change refers to changes in weather patterns, growing</a:t>
            </a:r>
          </a:p>
          <a:p>
            <a:pPr>
              <a:buFont typeface="Arial" panose="020B0604020202020204" pitchFamily="34" charset="0"/>
              <a:buNone/>
              <a:defRPr/>
            </a:pPr>
            <a:r>
              <a:rPr lang="en-IE" sz="2400" b="0" i="0" dirty="0">
                <a:solidFill>
                  <a:srgbClr val="121212"/>
                </a:solidFill>
                <a:effectLst/>
              </a:rPr>
              <a:t>seasons, rising sea levels caused by warmer seas and melting ice </a:t>
            </a:r>
          </a:p>
          <a:p>
            <a:pPr>
              <a:buFont typeface="Arial" panose="020B0604020202020204" pitchFamily="34" charset="0"/>
              <a:buNone/>
              <a:defRPr/>
            </a:pPr>
            <a:r>
              <a:rPr lang="en-IE" sz="2400" b="0" i="0" dirty="0">
                <a:solidFill>
                  <a:srgbClr val="121212"/>
                </a:solidFill>
                <a:effectLst/>
              </a:rPr>
              <a:t>sheets/glaciers. </a:t>
            </a:r>
          </a:p>
          <a:p>
            <a:pPr>
              <a:buFont typeface="Arial" panose="020B0604020202020204" pitchFamily="34" charset="0"/>
              <a:buNone/>
              <a:defRPr/>
            </a:pPr>
            <a:endParaRPr lang="en-IE" sz="2400" dirty="0">
              <a:solidFill>
                <a:srgbClr val="121212"/>
              </a:solidFill>
              <a:ea typeface="Tahoma" panose="020B0604030504040204" pitchFamily="34" charset="0"/>
              <a:cs typeface="Tahoma" panose="020B0604030504040204" pitchFamily="34" charset="0"/>
            </a:endParaRPr>
          </a:p>
          <a:p>
            <a:pPr>
              <a:buFont typeface="Arial" panose="020B0604020202020204" pitchFamily="34" charset="0"/>
              <a:buNone/>
              <a:defRPr/>
            </a:pPr>
            <a:r>
              <a:rPr lang="en-IE" sz="2400" dirty="0">
                <a:solidFill>
                  <a:srgbClr val="121212"/>
                </a:solidFill>
                <a:ea typeface="Tahoma" panose="020B0604030504040204" pitchFamily="34" charset="0"/>
                <a:cs typeface="Tahoma" panose="020B0604030504040204" pitchFamily="34" charset="0"/>
              </a:rPr>
              <a:t>Consequences: </a:t>
            </a:r>
            <a:r>
              <a:rPr lang="en-IE" sz="2400" dirty="0">
                <a:ea typeface="Tahoma" panose="020B0604030504040204" pitchFamily="34" charset="0"/>
                <a:cs typeface="Tahoma" panose="020B0604030504040204" pitchFamily="34" charset="0"/>
              </a:rPr>
              <a:t>some animals will suffer from heat, lack of water,</a:t>
            </a:r>
          </a:p>
          <a:p>
            <a:pPr>
              <a:buFont typeface="Arial" panose="020B0604020202020204" pitchFamily="34" charset="0"/>
              <a:buNone/>
              <a:defRPr/>
            </a:pPr>
            <a:r>
              <a:rPr lang="en-IE" sz="2400" dirty="0">
                <a:ea typeface="Tahoma" panose="020B0604030504040204" pitchFamily="34" charset="0"/>
                <a:cs typeface="Tahoma" panose="020B0604030504040204" pitchFamily="34" charset="0"/>
              </a:rPr>
              <a:t>melting ice, lack of food, reduction in or disappearance of usable</a:t>
            </a:r>
          </a:p>
          <a:p>
            <a:pPr>
              <a:buFont typeface="Arial" panose="020B0604020202020204" pitchFamily="34" charset="0"/>
              <a:buNone/>
              <a:defRPr/>
            </a:pPr>
            <a:r>
              <a:rPr lang="en-IE" sz="2400" dirty="0">
                <a:ea typeface="Tahoma" panose="020B0604030504040204" pitchFamily="34" charset="0"/>
                <a:cs typeface="Tahoma" panose="020B0604030504040204" pitchFamily="34" charset="0"/>
              </a:rPr>
              <a:t>habitat, flooding,  fires, climate-related disease, or other extreme </a:t>
            </a:r>
          </a:p>
          <a:p>
            <a:pPr>
              <a:buFont typeface="Arial" panose="020B0604020202020204" pitchFamily="34" charset="0"/>
              <a:buNone/>
              <a:defRPr/>
            </a:pPr>
            <a:r>
              <a:rPr lang="en-IE" sz="2400" dirty="0">
                <a:ea typeface="Tahoma" panose="020B0604030504040204" pitchFamily="34" charset="0"/>
                <a:cs typeface="Tahoma" panose="020B0604030504040204" pitchFamily="34" charset="0"/>
              </a:rPr>
              <a:t>weather events.</a:t>
            </a:r>
          </a:p>
          <a:p>
            <a:pPr algn="r">
              <a:buFont typeface="Arial" panose="020B0604020202020204" pitchFamily="34" charset="0"/>
              <a:buNone/>
              <a:defRPr/>
            </a:pPr>
            <a:r>
              <a:rPr lang="en-IE" sz="2400" dirty="0">
                <a:ea typeface="Tahoma" panose="020B0604030504040204" pitchFamily="34" charset="0"/>
                <a:cs typeface="Tahoma" panose="020B0604030504040204" pitchFamily="34" charset="0"/>
              </a:rPr>
              <a:t>(Source - IPCC Assessment Report).</a:t>
            </a:r>
          </a:p>
          <a:p>
            <a:pPr>
              <a:buFont typeface="Arial" panose="020B0604020202020204" pitchFamily="34" charset="0"/>
              <a:buNone/>
              <a:defRPr/>
            </a:pPr>
            <a:endParaRPr lang="en-IE" sz="2400" dirty="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algn="ctr"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eaLnBrk="1" fontAlgn="auto" hangingPunct="1">
              <a:spcBef>
                <a:spcPct val="0"/>
              </a:spcBef>
              <a:spcAft>
                <a:spcPts val="0"/>
              </a:spcAft>
              <a:defRPr/>
            </a:pP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DC9D4-BC0E-D239-11FF-71D93C450C35}"/>
            </a:ext>
          </a:extLst>
        </p:cNvPr>
        <p:cNvGrpSpPr/>
        <p:nvPr/>
      </p:nvGrpSpPr>
      <p:grpSpPr>
        <a:xfrm>
          <a:off x="0" y="0"/>
          <a:ext cx="0" cy="0"/>
          <a:chOff x="0" y="0"/>
          <a:chExt cx="0" cy="0"/>
        </a:xfrm>
      </p:grpSpPr>
      <p:sp>
        <p:nvSpPr>
          <p:cNvPr id="18434" name="Rectangle 3">
            <a:extLst>
              <a:ext uri="{FF2B5EF4-FFF2-40B4-BE49-F238E27FC236}">
                <a16:creationId xmlns:a16="http://schemas.microsoft.com/office/drawing/2014/main" id="{21E55940-C68B-8B59-D94C-E18CAD26FDE1}"/>
              </a:ext>
            </a:extLst>
          </p:cNvPr>
          <p:cNvSpPr>
            <a:spLocks noGrp="1" noChangeArrowheads="1"/>
          </p:cNvSpPr>
          <p:nvPr>
            <p:ph type="body" idx="4294967295"/>
          </p:nvPr>
        </p:nvSpPr>
        <p:spPr>
          <a:xfrm>
            <a:off x="304800" y="381000"/>
            <a:ext cx="8458200" cy="6324600"/>
          </a:xfrm>
        </p:spPr>
        <p:txBody>
          <a:bodyPr rtlCol="0">
            <a:normAutofit/>
          </a:bodyPr>
          <a:lstStyle/>
          <a:p>
            <a:pPr marL="0" indent="0" algn="ctr" eaLnBrk="1" fontAlgn="auto" hangingPunct="1">
              <a:spcBef>
                <a:spcPct val="0"/>
              </a:spcBef>
              <a:spcAft>
                <a:spcPts val="0"/>
              </a:spcAft>
              <a:buFont typeface="Arial" panose="020B0604020202020204" pitchFamily="34" charset="0"/>
              <a:buNone/>
              <a:defRPr/>
            </a:pPr>
            <a:endParaRPr lang="en-GB" altLang="en-US" sz="2400" dirty="0">
              <a:cs typeface="Times New Roman" panose="02020603050405020304" pitchFamily="18" charset="0"/>
            </a:endParaRPr>
          </a:p>
          <a:p>
            <a:pPr marL="0" indent="0" algn="ctr" eaLnBrk="1" fontAlgn="auto" hangingPunct="1">
              <a:spcBef>
                <a:spcPct val="0"/>
              </a:spcBef>
              <a:spcAft>
                <a:spcPts val="0"/>
              </a:spcAft>
              <a:buFont typeface="Arial" panose="020B0604020202020204" pitchFamily="34" charset="0"/>
              <a:buNone/>
              <a:defRPr/>
            </a:pPr>
            <a:r>
              <a:rPr lang="en-GB" altLang="en-US" sz="2400" dirty="0">
                <a:cs typeface="Times New Roman" panose="02020603050405020304" pitchFamily="18" charset="0"/>
              </a:rPr>
              <a:t>Q: Do we owe moral consideration to the </a:t>
            </a:r>
            <a:r>
              <a:rPr lang="en-GB" altLang="en-US" sz="2400" b="1" dirty="0">
                <a:cs typeface="Times New Roman" panose="02020603050405020304" pitchFamily="18" charset="0"/>
              </a:rPr>
              <a:t>non-human world </a:t>
            </a:r>
            <a:r>
              <a:rPr lang="en-GB" altLang="en-US" sz="2400" dirty="0">
                <a:cs typeface="Times New Roman" panose="02020603050405020304" pitchFamily="18" charset="0"/>
              </a:rPr>
              <a:t>(non-human animals/ecosystems)?</a:t>
            </a:r>
          </a:p>
          <a:p>
            <a:pPr marL="0" indent="0">
              <a:buFont typeface="Arial" panose="020B0604020202020204" pitchFamily="34" charset="0"/>
              <a:buNone/>
              <a:defRPr/>
            </a:pPr>
            <a:endParaRPr lang="en-IE" sz="2400" b="1" dirty="0">
              <a:cs typeface="Times New Roman" panose="02020603050405020304" pitchFamily="18" charset="0"/>
            </a:endParaRPr>
          </a:p>
          <a:p>
            <a:pPr marL="0" indent="0">
              <a:buFont typeface="Arial" panose="020B0604020202020204" pitchFamily="34" charset="0"/>
              <a:buNone/>
              <a:defRPr/>
            </a:pPr>
            <a:r>
              <a:rPr lang="en-IE" sz="2400" b="1" dirty="0">
                <a:cs typeface="Times New Roman" panose="02020603050405020304" pitchFamily="18" charset="0"/>
              </a:rPr>
              <a:t>Anthropocentric</a:t>
            </a:r>
            <a:r>
              <a:rPr lang="en-IE" sz="2400" dirty="0">
                <a:cs typeface="Times New Roman" panose="02020603050405020304" pitchFamily="18" charset="0"/>
              </a:rPr>
              <a:t> answer: the non-human world has instrumental </a:t>
            </a:r>
          </a:p>
          <a:p>
            <a:pPr marL="0" indent="0">
              <a:buFont typeface="Arial" panose="020B0604020202020204" pitchFamily="34" charset="0"/>
              <a:buNone/>
              <a:defRPr/>
            </a:pPr>
            <a:r>
              <a:rPr lang="en-IE" sz="2400" dirty="0">
                <a:cs typeface="Times New Roman" panose="02020603050405020304" pitchFamily="18" charset="0"/>
              </a:rPr>
              <a:t>value (means to an end) but engineering activity must ensure that </a:t>
            </a:r>
          </a:p>
          <a:p>
            <a:pPr marL="0" indent="0">
              <a:buFont typeface="Arial" panose="020B0604020202020204" pitchFamily="34" charset="0"/>
              <a:buNone/>
              <a:defRPr/>
            </a:pPr>
            <a:r>
              <a:rPr lang="en-IE" sz="2400" dirty="0">
                <a:cs typeface="Times New Roman" panose="02020603050405020304" pitchFamily="18" charset="0"/>
              </a:rPr>
              <a:t>any ‘harm’ to the environment is </a:t>
            </a:r>
            <a:r>
              <a:rPr lang="en-IE" sz="2400" b="1" dirty="0">
                <a:cs typeface="Times New Roman" panose="02020603050405020304" pitchFamily="18" charset="0"/>
              </a:rPr>
              <a:t>not detrimental </a:t>
            </a:r>
            <a:r>
              <a:rPr lang="en-IE" sz="2400" dirty="0">
                <a:cs typeface="Times New Roman" panose="02020603050405020304" pitchFamily="18" charset="0"/>
              </a:rPr>
              <a:t>to human </a:t>
            </a:r>
          </a:p>
          <a:p>
            <a:pPr marL="0" indent="0">
              <a:buFont typeface="Arial" panose="020B0604020202020204" pitchFamily="34" charset="0"/>
              <a:buNone/>
              <a:defRPr/>
            </a:pPr>
            <a:r>
              <a:rPr lang="en-IE" sz="2400" dirty="0">
                <a:cs typeface="Times New Roman" panose="02020603050405020304" pitchFamily="18" charset="0"/>
              </a:rPr>
              <a:t>flourishing. </a:t>
            </a:r>
          </a:p>
          <a:p>
            <a:pPr marL="0" indent="0">
              <a:buFont typeface="Arial" panose="020B0604020202020204" pitchFamily="34" charset="0"/>
              <a:buNone/>
              <a:defRPr/>
            </a:pPr>
            <a:endParaRPr lang="en-IE" sz="2400" b="1" dirty="0">
              <a:cs typeface="Times New Roman" panose="02020603050405020304" pitchFamily="18" charset="0"/>
            </a:endParaRPr>
          </a:p>
          <a:p>
            <a:pPr marL="0" indent="0">
              <a:buFont typeface="Arial" panose="020B0604020202020204" pitchFamily="34" charset="0"/>
              <a:buNone/>
              <a:defRPr/>
            </a:pPr>
            <a:r>
              <a:rPr lang="en-IE" sz="2400" b="1" dirty="0">
                <a:cs typeface="Times New Roman" panose="02020603050405020304" pitchFamily="18" charset="0"/>
              </a:rPr>
              <a:t>Limited</a:t>
            </a:r>
            <a:r>
              <a:rPr lang="en-IE" sz="2400" dirty="0">
                <a:cs typeface="Times New Roman" panose="02020603050405020304" pitchFamily="18" charset="0"/>
              </a:rPr>
              <a:t> form of responsibility, obligation owed to other humans </a:t>
            </a:r>
          </a:p>
          <a:p>
            <a:pPr marL="0" indent="0">
              <a:buFont typeface="Arial" panose="020B0604020202020204" pitchFamily="34" charset="0"/>
              <a:buNone/>
              <a:defRPr/>
            </a:pPr>
            <a:r>
              <a:rPr lang="en-IE" sz="2400" dirty="0">
                <a:cs typeface="Times New Roman" panose="02020603050405020304" pitchFamily="18" charset="0"/>
              </a:rPr>
              <a:t>(and perhaps future generations) but not to nature itself. </a:t>
            </a:r>
          </a:p>
          <a:p>
            <a:pPr marL="0" indent="0">
              <a:buFont typeface="Arial" panose="020B0604020202020204" pitchFamily="34" charset="0"/>
              <a:buNone/>
              <a:defRPr/>
            </a:pPr>
            <a:endParaRPr lang="en-IE" sz="2400" dirty="0">
              <a:cs typeface="Times New Roman" panose="02020603050405020304" pitchFamily="18" charset="0"/>
            </a:endParaRPr>
          </a:p>
          <a:p>
            <a:pPr marL="0" indent="0">
              <a:buFont typeface="Arial" panose="020B0604020202020204" pitchFamily="34" charset="0"/>
              <a:buNone/>
              <a:defRPr/>
            </a:pPr>
            <a:r>
              <a:rPr lang="en-IE" sz="2400" dirty="0">
                <a:cs typeface="Times New Roman" panose="02020603050405020304" pitchFamily="18" charset="0"/>
              </a:rPr>
              <a:t>Global warming: a moral problem if it affects human beings.</a:t>
            </a: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algn="ctr"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eaLnBrk="1" fontAlgn="auto" hangingPunct="1">
              <a:spcBef>
                <a:spcPct val="0"/>
              </a:spcBef>
              <a:spcAft>
                <a:spcPts val="0"/>
              </a:spcAft>
              <a:defRPr/>
            </a:pP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9554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id="{4DE69F76-491D-4F78-9EDE-98A015F1EA2F}"/>
              </a:ext>
            </a:extLst>
          </p:cNvPr>
          <p:cNvSpPr>
            <a:spLocks noGrp="1" noChangeArrowheads="1"/>
          </p:cNvSpPr>
          <p:nvPr>
            <p:ph type="body" idx="4294967295"/>
          </p:nvPr>
        </p:nvSpPr>
        <p:spPr>
          <a:xfrm>
            <a:off x="304800" y="381000"/>
            <a:ext cx="8458200" cy="6324600"/>
          </a:xfrm>
        </p:spPr>
        <p:txBody>
          <a:bodyPr rtlCol="0">
            <a:normAutofit/>
          </a:bodyPr>
          <a:lstStyle/>
          <a:p>
            <a:pPr marL="0" indent="0" algn="ctr"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algn="ctr" eaLnBrk="1" fontAlgn="auto" hangingPunct="1">
              <a:spcBef>
                <a:spcPct val="0"/>
              </a:spcBef>
              <a:spcAft>
                <a:spcPts val="0"/>
              </a:spcAft>
              <a:buFont typeface="Arial" panose="020B0604020202020204" pitchFamily="34" charset="0"/>
              <a:buNone/>
              <a:defRPr/>
            </a:pPr>
            <a:r>
              <a:rPr lang="en-GB" altLang="en-US" sz="2400" dirty="0">
                <a:cs typeface="Times New Roman" panose="02020603050405020304" pitchFamily="18" charset="0"/>
              </a:rPr>
              <a:t>Q: Do we owe moral consideration to the </a:t>
            </a:r>
            <a:r>
              <a:rPr lang="en-GB" altLang="en-US" sz="2400" b="1" dirty="0">
                <a:cs typeface="Times New Roman" panose="02020603050405020304" pitchFamily="18" charset="0"/>
              </a:rPr>
              <a:t>non-human world </a:t>
            </a:r>
            <a:r>
              <a:rPr lang="en-GB" altLang="en-US" sz="2400" dirty="0">
                <a:cs typeface="Times New Roman" panose="02020603050405020304" pitchFamily="18" charset="0"/>
              </a:rPr>
              <a:t>(non-human animals/ecosystems)?</a:t>
            </a:r>
          </a:p>
          <a:p>
            <a:pPr marL="0" indent="0">
              <a:buFont typeface="Arial" panose="020B0604020202020204" pitchFamily="34" charset="0"/>
              <a:buNone/>
              <a:defRPr/>
            </a:pPr>
            <a:endParaRPr lang="en-IE" sz="2400" dirty="0">
              <a:cs typeface="Times New Roman" panose="02020603050405020304" pitchFamily="18" charset="0"/>
            </a:endParaRPr>
          </a:p>
          <a:p>
            <a:pPr marL="0" indent="0">
              <a:buFont typeface="Arial" panose="020B0604020202020204" pitchFamily="34" charset="0"/>
              <a:buNone/>
              <a:defRPr/>
            </a:pPr>
            <a:r>
              <a:rPr lang="en-IE" sz="2400" b="1" dirty="0">
                <a:cs typeface="Times New Roman" panose="02020603050405020304" pitchFamily="18" charset="0"/>
              </a:rPr>
              <a:t>Intrinsic value </a:t>
            </a:r>
            <a:r>
              <a:rPr lang="en-IE" sz="2400" dirty="0">
                <a:cs typeface="Times New Roman" panose="02020603050405020304" pitchFamily="18" charset="0"/>
              </a:rPr>
              <a:t>answer: the non-human world has intrinsic value </a:t>
            </a:r>
          </a:p>
          <a:p>
            <a:pPr marL="0" indent="0">
              <a:buFont typeface="Arial" panose="020B0604020202020204" pitchFamily="34" charset="0"/>
              <a:buNone/>
              <a:defRPr/>
            </a:pPr>
            <a:r>
              <a:rPr lang="en-IE" sz="2400" dirty="0">
                <a:cs typeface="Times New Roman" panose="02020603050405020304" pitchFamily="18" charset="0"/>
              </a:rPr>
              <a:t>(like a person), engineering activity must consider it directly, </a:t>
            </a:r>
          </a:p>
          <a:p>
            <a:pPr marL="0" indent="0">
              <a:buFont typeface="Arial" panose="020B0604020202020204" pitchFamily="34" charset="0"/>
              <a:buNone/>
              <a:defRPr/>
            </a:pPr>
            <a:r>
              <a:rPr lang="en-IE" sz="2400" dirty="0">
                <a:cs typeface="Times New Roman" panose="02020603050405020304" pitchFamily="18" charset="0"/>
              </a:rPr>
              <a:t>obligations are owed to it. </a:t>
            </a:r>
          </a:p>
          <a:p>
            <a:pPr marL="0" indent="0">
              <a:buFont typeface="Arial" panose="020B0604020202020204" pitchFamily="34" charset="0"/>
              <a:buNone/>
              <a:defRPr/>
            </a:pPr>
            <a:endParaRPr lang="en-IE" sz="2400" dirty="0">
              <a:cs typeface="Times New Roman" panose="02020603050405020304" pitchFamily="18" charset="0"/>
            </a:endParaRPr>
          </a:p>
          <a:p>
            <a:pPr marL="0" indent="0">
              <a:buFont typeface="Arial" panose="020B0604020202020204" pitchFamily="34" charset="0"/>
              <a:buNone/>
              <a:defRPr/>
            </a:pPr>
            <a:r>
              <a:rPr lang="en-IE" sz="2400" dirty="0">
                <a:cs typeface="Times New Roman" panose="02020603050405020304" pitchFamily="18" charset="0"/>
              </a:rPr>
              <a:t>Global warming: if global warming  adversely effects non-human </a:t>
            </a:r>
          </a:p>
          <a:p>
            <a:pPr marL="0" indent="0">
              <a:buFont typeface="Arial" panose="020B0604020202020204" pitchFamily="34" charset="0"/>
              <a:buNone/>
              <a:defRPr/>
            </a:pPr>
            <a:r>
              <a:rPr lang="en-IE" sz="2400" dirty="0">
                <a:cs typeface="Times New Roman" panose="02020603050405020304" pitchFamily="18" charset="0"/>
              </a:rPr>
              <a:t>animals and non-human eco-systems, and humans are responsible </a:t>
            </a:r>
          </a:p>
          <a:p>
            <a:pPr marL="0" indent="0">
              <a:buFont typeface="Arial" panose="020B0604020202020204" pitchFamily="34" charset="0"/>
              <a:buNone/>
              <a:defRPr/>
            </a:pPr>
            <a:r>
              <a:rPr lang="en-IE" sz="2400" dirty="0">
                <a:cs typeface="Times New Roman" panose="02020603050405020304" pitchFamily="18" charset="0"/>
              </a:rPr>
              <a:t>for global warming then human have ‘wronged’ these non-human </a:t>
            </a:r>
          </a:p>
          <a:p>
            <a:pPr marL="0" indent="0">
              <a:buFont typeface="Arial" panose="020B0604020202020204" pitchFamily="34" charset="0"/>
              <a:buNone/>
              <a:defRPr/>
            </a:pPr>
            <a:r>
              <a:rPr lang="en-IE" sz="2400" dirty="0">
                <a:cs typeface="Times New Roman" panose="02020603050405020304" pitchFamily="18" charset="0"/>
              </a:rPr>
              <a:t>animals and eco-systems</a:t>
            </a:r>
          </a:p>
          <a:p>
            <a:pPr marL="0" indent="0">
              <a:buFont typeface="Arial" panose="020B0604020202020204" pitchFamily="34" charset="0"/>
              <a:buNone/>
              <a:defRPr/>
            </a:pPr>
            <a:endParaRPr lang="en-IE" sz="2400" dirty="0">
              <a:cs typeface="Times New Roman" panose="02020603050405020304" pitchFamily="18" charset="0"/>
            </a:endParaRPr>
          </a:p>
          <a:p>
            <a:pPr marL="0" indent="0">
              <a:buFont typeface="Arial" panose="020B0604020202020204" pitchFamily="34" charset="0"/>
              <a:buNone/>
              <a:defRPr/>
            </a:pPr>
            <a:r>
              <a:rPr lang="en-IE" sz="2400" dirty="0">
                <a:cs typeface="Times New Roman" panose="02020603050405020304" pitchFamily="18" charset="0"/>
              </a:rPr>
              <a:t>Righting this wrong is a moral issue.</a:t>
            </a: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algn="ctr" eaLnBrk="1" fontAlgn="auto" hangingPunct="1">
              <a:spcBef>
                <a:spcPct val="0"/>
              </a:spcBef>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altLang="en-US" sz="2400" dirty="0">
              <a:latin typeface="Times New Roman" panose="02020603050405020304" pitchFamily="18" charset="0"/>
              <a:cs typeface="Times New Roman" panose="02020603050405020304" pitchFamily="18" charset="0"/>
            </a:endParaRPr>
          </a:p>
          <a:p>
            <a:pPr eaLnBrk="1" fontAlgn="auto" hangingPunct="1">
              <a:spcBef>
                <a:spcPct val="0"/>
              </a:spcBef>
              <a:spcAft>
                <a:spcPts val="0"/>
              </a:spcAft>
              <a:defRPr/>
            </a:pP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17D5E-892E-2E84-B34F-7482CE5FCDC6}"/>
            </a:ext>
          </a:extLst>
        </p:cNvPr>
        <p:cNvGrpSpPr/>
        <p:nvPr/>
      </p:nvGrpSpPr>
      <p:grpSpPr>
        <a:xfrm>
          <a:off x="0" y="0"/>
          <a:ext cx="0" cy="0"/>
          <a:chOff x="0" y="0"/>
          <a:chExt cx="0" cy="0"/>
        </a:xfrm>
      </p:grpSpPr>
      <p:sp>
        <p:nvSpPr>
          <p:cNvPr id="33794" name="Rectangle 3">
            <a:extLst>
              <a:ext uri="{FF2B5EF4-FFF2-40B4-BE49-F238E27FC236}">
                <a16:creationId xmlns:a16="http://schemas.microsoft.com/office/drawing/2014/main" id="{62962A83-E83A-4127-4DBD-90579A0E7963}"/>
              </a:ext>
            </a:extLst>
          </p:cNvPr>
          <p:cNvSpPr>
            <a:spLocks noGrp="1"/>
          </p:cNvSpPr>
          <p:nvPr>
            <p:ph idx="1"/>
          </p:nvPr>
        </p:nvSpPr>
        <p:spPr>
          <a:xfrm>
            <a:off x="119686" y="137061"/>
            <a:ext cx="8904628" cy="6505182"/>
          </a:xfrm>
        </p:spPr>
        <p:txBody>
          <a:bodyPr/>
          <a:lstStyle/>
          <a:p>
            <a:pPr marL="0" indent="0" eaLnBrk="1" hangingPunct="1">
              <a:buFont typeface="Arial" panose="020B0604020202020204" pitchFamily="34" charset="0"/>
              <a:buNone/>
            </a:pPr>
            <a:r>
              <a:rPr lang="en-IE" altLang="en-US" sz="2800" b="1" dirty="0">
                <a:cs typeface="Times New Roman" panose="02020603050405020304" pitchFamily="18" charset="0"/>
              </a:rPr>
              <a:t>Other relevant Professional Codes: </a:t>
            </a:r>
          </a:p>
          <a:p>
            <a:pPr marL="0" indent="0" eaLnBrk="1" hangingPunct="1">
              <a:buFont typeface="Arial" panose="020B0604020202020204" pitchFamily="34" charset="0"/>
              <a:buNone/>
            </a:pPr>
            <a:endParaRPr lang="en-IE" altLang="en-US" sz="2800" dirty="0">
              <a:cs typeface="Times New Roman" panose="02020603050405020304" pitchFamily="18" charset="0"/>
            </a:endParaRPr>
          </a:p>
          <a:p>
            <a:pPr eaLnBrk="1" hangingPunct="1">
              <a:buFont typeface="Wingdings" panose="05000000000000000000" pitchFamily="2" charset="2"/>
              <a:buChar char="q"/>
            </a:pPr>
            <a:r>
              <a:rPr lang="en-IE" altLang="en-US" sz="2400" dirty="0">
                <a:cs typeface="Times New Roman" panose="02020603050405020304" pitchFamily="18" charset="0"/>
              </a:rPr>
              <a:t>Code of Conduct (IEEE):</a:t>
            </a:r>
          </a:p>
          <a:p>
            <a:pPr marL="0" indent="0" eaLnBrk="1" hangingPunct="1">
              <a:buFont typeface="Arial" panose="020B0604020202020204" pitchFamily="34" charset="0"/>
              <a:buNone/>
            </a:pPr>
            <a:r>
              <a:rPr lang="en-IE" altLang="en-US" sz="2000" dirty="0">
                <a:cs typeface="Times New Roman" panose="02020603050405020304" pitchFamily="18" charset="0"/>
                <a:hlinkClick r:id="rId3"/>
              </a:rPr>
              <a:t>https://www.ieee.org/about/index.html</a:t>
            </a:r>
            <a:endParaRPr lang="en-IE" altLang="en-US" sz="2000" dirty="0">
              <a:cs typeface="Times New Roman" panose="02020603050405020304" pitchFamily="18" charset="0"/>
            </a:endParaRPr>
          </a:p>
          <a:p>
            <a:pPr marL="0" indent="0" eaLnBrk="1" hangingPunct="1">
              <a:buFont typeface="Arial" panose="020B0604020202020204" pitchFamily="34" charset="0"/>
              <a:buNone/>
            </a:pPr>
            <a:endParaRPr lang="en-IE" altLang="en-US" sz="2000" dirty="0">
              <a:cs typeface="Times New Roman" panose="02020603050405020304" pitchFamily="18" charset="0"/>
            </a:endParaRPr>
          </a:p>
          <a:p>
            <a:pPr marL="0" indent="0" eaLnBrk="1" hangingPunct="1">
              <a:buFont typeface="Arial" panose="020B0604020202020204" pitchFamily="34" charset="0"/>
              <a:buNone/>
            </a:pPr>
            <a:r>
              <a:rPr lang="en-IE" altLang="en-US" sz="2000" dirty="0">
                <a:cs typeface="Times New Roman" panose="02020603050405020304" pitchFamily="18" charset="0"/>
                <a:hlinkClick r:id="rId4"/>
              </a:rPr>
              <a:t>https://www.ieee.org/about/corporate/governance/p7-8.html</a:t>
            </a:r>
            <a:endParaRPr lang="en-IE" altLang="en-US" sz="2000" dirty="0">
              <a:cs typeface="Times New Roman" panose="02020603050405020304" pitchFamily="18" charset="0"/>
            </a:endParaRPr>
          </a:p>
          <a:p>
            <a:pPr marL="0" indent="0" eaLnBrk="1" hangingPunct="1">
              <a:buFont typeface="Arial" panose="020B0604020202020204" pitchFamily="34" charset="0"/>
              <a:buNone/>
            </a:pPr>
            <a:endParaRPr lang="en-IE" altLang="en-US" sz="2000" dirty="0">
              <a:cs typeface="Times New Roman" panose="02020603050405020304" pitchFamily="18" charset="0"/>
            </a:endParaRPr>
          </a:p>
          <a:p>
            <a:pPr marL="0" indent="0" eaLnBrk="1" hangingPunct="1">
              <a:buFont typeface="Arial" panose="020B0604020202020204" pitchFamily="34" charset="0"/>
              <a:buNone/>
            </a:pPr>
            <a:endParaRPr lang="en-IE" altLang="en-US" sz="2000" dirty="0">
              <a:cs typeface="Times New Roman" panose="02020603050405020304" pitchFamily="18" charset="0"/>
            </a:endParaRPr>
          </a:p>
          <a:p>
            <a:pPr eaLnBrk="1" hangingPunct="1">
              <a:buFont typeface="Wingdings" panose="05000000000000000000" pitchFamily="2" charset="2"/>
              <a:buChar char="q"/>
            </a:pPr>
            <a:r>
              <a:rPr lang="en-IE" altLang="en-US" sz="2400" dirty="0">
                <a:cs typeface="Times New Roman" panose="02020603050405020304" pitchFamily="18" charset="0"/>
              </a:rPr>
              <a:t>Association for Computing Machinery Code of Conduct </a:t>
            </a:r>
          </a:p>
          <a:p>
            <a:pPr marL="0" indent="0" eaLnBrk="1" hangingPunct="1">
              <a:buFont typeface="Arial" panose="020B0604020202020204" pitchFamily="34" charset="0"/>
              <a:buNone/>
            </a:pPr>
            <a:r>
              <a:rPr lang="en-IE" altLang="en-US" sz="2000" dirty="0">
                <a:cs typeface="Times New Roman" panose="02020603050405020304" pitchFamily="18" charset="0"/>
                <a:hlinkClick r:id="rId5"/>
              </a:rPr>
              <a:t>https://www.acm.org/about-acm/mission-vision-values-goals</a:t>
            </a:r>
            <a:endParaRPr lang="en-IE" altLang="en-US" sz="2000" dirty="0">
              <a:cs typeface="Times New Roman" panose="02020603050405020304" pitchFamily="18" charset="0"/>
            </a:endParaRPr>
          </a:p>
          <a:p>
            <a:pPr marL="0" indent="0" eaLnBrk="1" hangingPunct="1">
              <a:buFont typeface="Arial" panose="020B0604020202020204" pitchFamily="34" charset="0"/>
              <a:buNone/>
            </a:pPr>
            <a:endParaRPr lang="en-IE" altLang="en-US" sz="2000" dirty="0">
              <a:cs typeface="Times New Roman" panose="02020603050405020304" pitchFamily="18" charset="0"/>
              <a:hlinkClick r:id="rId6"/>
            </a:endParaRPr>
          </a:p>
          <a:p>
            <a:pPr marL="0" indent="0" eaLnBrk="1" hangingPunct="1">
              <a:buFont typeface="Arial" panose="020B0604020202020204" pitchFamily="34" charset="0"/>
              <a:buNone/>
            </a:pPr>
            <a:r>
              <a:rPr lang="en-IE" altLang="en-US" sz="2000" dirty="0">
                <a:cs typeface="Times New Roman" panose="02020603050405020304" pitchFamily="18" charset="0"/>
                <a:hlinkClick r:id="rId6"/>
              </a:rPr>
              <a:t>https://www.acm.org/code-of-ethics</a:t>
            </a:r>
            <a:endParaRPr lang="en-IE" altLang="en-US" sz="2000" dirty="0">
              <a:cs typeface="Times New Roman" panose="02020603050405020304" pitchFamily="18" charset="0"/>
            </a:endParaRPr>
          </a:p>
          <a:p>
            <a:pPr marL="0" indent="0" eaLnBrk="1" hangingPunct="1">
              <a:buFont typeface="Arial" panose="020B0604020202020204" pitchFamily="34" charset="0"/>
              <a:buNone/>
            </a:pPr>
            <a:endParaRPr lang="en-IE" altLang="en-US" sz="2000" dirty="0">
              <a:cs typeface="Times New Roman" panose="02020603050405020304" pitchFamily="18" charset="0"/>
            </a:endParaRPr>
          </a:p>
          <a:p>
            <a:pPr marL="0" indent="0" eaLnBrk="1" hangingPunct="1">
              <a:buFont typeface="Arial" panose="020B0604020202020204" pitchFamily="34" charset="0"/>
              <a:buNone/>
            </a:pPr>
            <a:endParaRPr lang="en-IE" altLang="en-US" sz="2000" dirty="0">
              <a:cs typeface="Times New Roman" panose="02020603050405020304" pitchFamily="18" charset="0"/>
            </a:endParaRPr>
          </a:p>
          <a:p>
            <a:pPr eaLnBrk="1" hangingPunct="1">
              <a:buFont typeface="Wingdings" panose="05000000000000000000" pitchFamily="2" charset="2"/>
              <a:buChar char="q"/>
            </a:pPr>
            <a:r>
              <a:rPr lang="en-IE" altLang="en-US" sz="2400" dirty="0">
                <a:cs typeface="Times New Roman" panose="02020603050405020304" pitchFamily="18" charset="0"/>
              </a:rPr>
              <a:t>Code of Conduct (Software Engineering - produced by IEEE CS)</a:t>
            </a:r>
            <a:endParaRPr lang="en-US" altLang="en-US" sz="2400" dirty="0">
              <a:cs typeface="Times New Roman" panose="02020603050405020304" pitchFamily="18" charset="0"/>
            </a:endParaRPr>
          </a:p>
          <a:p>
            <a:pPr marL="0" indent="0" eaLnBrk="1" hangingPunct="1">
              <a:buFont typeface="Arial" panose="020B0604020202020204" pitchFamily="34" charset="0"/>
              <a:buNone/>
            </a:pPr>
            <a:r>
              <a:rPr lang="en-IE" altLang="en-US" sz="2000" dirty="0">
                <a:cs typeface="Times New Roman" panose="02020603050405020304" pitchFamily="18" charset="0"/>
                <a:hlinkClick r:id="rId7"/>
              </a:rPr>
              <a:t>https://www.computer.org/education/code-of-ethics</a:t>
            </a:r>
            <a:endParaRPr lang="en-US" altLang="en-US" sz="2000" dirty="0">
              <a:cs typeface="Times New Roman" panose="02020603050405020304" pitchFamily="18" charset="0"/>
            </a:endParaRPr>
          </a:p>
          <a:p>
            <a:pPr marL="0" indent="0" eaLnBrk="1" hangingPunct="1">
              <a:buFont typeface="Arial" panose="020B0604020202020204" pitchFamily="34" charset="0"/>
              <a:buNone/>
            </a:pPr>
            <a:endParaRPr lang="en-IE" altLang="en-US" sz="2000" dirty="0">
              <a:latin typeface="Times New Roman" panose="02020603050405020304" pitchFamily="18" charset="0"/>
              <a:cs typeface="Times New Roman" panose="02020603050405020304" pitchFamily="18" charset="0"/>
            </a:endParaRPr>
          </a:p>
          <a:p>
            <a:pPr marL="0" indent="0" eaLnBrk="1" hangingPunct="1">
              <a:buFont typeface="Arial" panose="020B0604020202020204" pitchFamily="34" charset="0"/>
              <a:buNone/>
            </a:pPr>
            <a:endParaRPr lang="en-GB" altLang="en-US" sz="2400" dirty="0">
              <a:latin typeface="Times New Roman" panose="02020603050405020304" pitchFamily="18" charset="0"/>
              <a:cs typeface="Times New Roman" panose="02020603050405020304" pitchFamily="18" charset="0"/>
            </a:endParaRPr>
          </a:p>
          <a:p>
            <a:pPr marL="0" indent="0" eaLnBrk="1" hangingPunct="1">
              <a:buFont typeface="Arial" panose="020B0604020202020204" pitchFamily="34" charset="0"/>
              <a:buNone/>
            </a:pPr>
            <a:r>
              <a:rPr lang="en-GB" altLang="en-US" sz="2400" dirty="0">
                <a:latin typeface="Times New Roman" panose="02020603050405020304" pitchFamily="18" charset="0"/>
                <a:cs typeface="Times New Roman" panose="02020603050405020304" pitchFamily="18" charset="0"/>
              </a:rPr>
              <a:t> </a:t>
            </a:r>
          </a:p>
          <a:p>
            <a:pPr marL="0" indent="0" eaLnBrk="1" hangingPunct="1">
              <a:buFont typeface="Arial" panose="020B0604020202020204" pitchFamily="34" charset="0"/>
              <a:buNone/>
            </a:pPr>
            <a:endParaRPr lang="en-GB" altLang="en-US" sz="2400" dirty="0">
              <a:latin typeface="Times New Roman" panose="02020603050405020304" pitchFamily="18" charset="0"/>
              <a:cs typeface="Times New Roman" panose="02020603050405020304" pitchFamily="18" charset="0"/>
            </a:endParaRPr>
          </a:p>
        </p:txBody>
      </p:sp>
      <p:pic>
        <p:nvPicPr>
          <p:cNvPr id="33797" name="Picture 2">
            <a:extLst>
              <a:ext uri="{FF2B5EF4-FFF2-40B4-BE49-F238E27FC236}">
                <a16:creationId xmlns:a16="http://schemas.microsoft.com/office/drawing/2014/main" id="{DA7DA970-ECE3-6CF7-93B0-4CF580A522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7819" y="3911618"/>
            <a:ext cx="2546181" cy="1627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Institute of Electrical and Electronics Engineers - Wikipedia">
            <a:extLst>
              <a:ext uri="{FF2B5EF4-FFF2-40B4-BE49-F238E27FC236}">
                <a16:creationId xmlns:a16="http://schemas.microsoft.com/office/drawing/2014/main" id="{D1E47E5A-36E4-FE5F-EC78-7139F348CB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8960" y="215757"/>
            <a:ext cx="3258836" cy="1824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120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990891-279C-4E5C-A324-5BC347A70B6E}"/>
              </a:ext>
            </a:extLst>
          </p:cNvPr>
          <p:cNvSpPr>
            <a:spLocks noGrp="1"/>
          </p:cNvSpPr>
          <p:nvPr>
            <p:ph idx="1"/>
          </p:nvPr>
        </p:nvSpPr>
        <p:spPr>
          <a:xfrm>
            <a:off x="228600" y="381000"/>
            <a:ext cx="8686800" cy="6267450"/>
          </a:xfrm>
        </p:spPr>
        <p:txBody>
          <a:bodyPr rtlCol="0">
            <a:normAutofit/>
          </a:bodyPr>
          <a:lstStyle/>
          <a:p>
            <a:pPr marL="0" indent="0">
              <a:buFont typeface="Arial" panose="020B0604020202020204" pitchFamily="34" charset="0"/>
              <a:buNone/>
              <a:defRPr/>
            </a:pPr>
            <a:endParaRPr lang="en-IE" sz="2400" b="1" dirty="0">
              <a:cs typeface="Times New Roman" panose="02020603050405020304" pitchFamily="18" charset="0"/>
            </a:endParaRPr>
          </a:p>
          <a:p>
            <a:pPr marL="0" indent="0">
              <a:buFont typeface="Arial" panose="020B0604020202020204" pitchFamily="34" charset="0"/>
              <a:buNone/>
              <a:defRPr/>
            </a:pPr>
            <a:endParaRPr lang="en-IE" sz="2400" b="1" dirty="0">
              <a:cs typeface="Times New Roman" panose="02020603050405020304" pitchFamily="18" charset="0"/>
            </a:endParaRPr>
          </a:p>
          <a:p>
            <a:pPr marL="0" indent="0">
              <a:buFont typeface="Arial" panose="020B0604020202020204" pitchFamily="34" charset="0"/>
              <a:buNone/>
              <a:defRPr/>
            </a:pPr>
            <a:endParaRPr lang="en-IE" sz="2400" b="1" dirty="0">
              <a:cs typeface="Times New Roman" panose="02020603050405020304" pitchFamily="18" charset="0"/>
            </a:endParaRPr>
          </a:p>
          <a:p>
            <a:pPr marL="0" indent="0">
              <a:buFont typeface="Arial" panose="020B0604020202020204" pitchFamily="34" charset="0"/>
              <a:buNone/>
              <a:defRPr/>
            </a:pPr>
            <a:endParaRPr lang="en-IE" sz="2400" b="1" dirty="0">
              <a:cs typeface="Times New Roman" panose="02020603050405020304" pitchFamily="18" charset="0"/>
            </a:endParaRPr>
          </a:p>
          <a:p>
            <a:pPr marL="0" indent="0">
              <a:buFont typeface="Arial" panose="020B0604020202020204" pitchFamily="34" charset="0"/>
              <a:buNone/>
              <a:defRPr/>
            </a:pPr>
            <a:endParaRPr lang="en-IE" sz="2400" b="1" dirty="0">
              <a:cs typeface="Times New Roman" panose="02020603050405020304" pitchFamily="18" charset="0"/>
            </a:endParaRPr>
          </a:p>
          <a:p>
            <a:pPr marL="0" indent="0">
              <a:buFont typeface="Arial" panose="020B0604020202020204" pitchFamily="34" charset="0"/>
              <a:buNone/>
              <a:defRPr/>
            </a:pPr>
            <a:endParaRPr lang="en-IE" sz="2400" b="1" dirty="0">
              <a:cs typeface="Times New Roman" panose="02020603050405020304" pitchFamily="18" charset="0"/>
            </a:endParaRPr>
          </a:p>
          <a:p>
            <a:pPr marL="0" indent="0">
              <a:buFont typeface="Arial" panose="020B0604020202020204" pitchFamily="34" charset="0"/>
              <a:buNone/>
              <a:defRPr/>
            </a:pPr>
            <a:endParaRPr lang="en-IE" sz="2400" b="1" dirty="0">
              <a:cs typeface="Times New Roman" panose="02020603050405020304" pitchFamily="18" charset="0"/>
            </a:endParaRPr>
          </a:p>
          <a:p>
            <a:pPr marL="0" indent="0">
              <a:buFont typeface="Arial" panose="020B0604020202020204" pitchFamily="34" charset="0"/>
              <a:buNone/>
              <a:defRPr/>
            </a:pPr>
            <a:endParaRPr lang="en-IE" sz="2400" b="1" dirty="0">
              <a:cs typeface="Times New Roman" panose="02020603050405020304" pitchFamily="18" charset="0"/>
            </a:endParaRPr>
          </a:p>
          <a:p>
            <a:pPr marL="0" indent="0">
              <a:buFont typeface="Arial" panose="020B0604020202020204" pitchFamily="34" charset="0"/>
              <a:buNone/>
              <a:defRPr/>
            </a:pPr>
            <a:endParaRPr lang="en-IE" sz="2400" b="1" dirty="0">
              <a:cs typeface="Times New Roman" panose="02020603050405020304" pitchFamily="18" charset="0"/>
            </a:endParaRPr>
          </a:p>
          <a:p>
            <a:pPr marL="0" indent="0">
              <a:buFont typeface="Arial" panose="020B0604020202020204" pitchFamily="34" charset="0"/>
              <a:buNone/>
              <a:defRPr/>
            </a:pPr>
            <a:r>
              <a:rPr lang="en-IE" sz="2400" b="1" dirty="0">
                <a:cs typeface="Times New Roman" panose="02020603050405020304" pitchFamily="18" charset="0"/>
              </a:rPr>
              <a:t>Aims of Computer Ethics:</a:t>
            </a:r>
          </a:p>
          <a:p>
            <a:pPr marL="0" indent="0">
              <a:buFont typeface="Arial" panose="020B0604020202020204" pitchFamily="34" charset="0"/>
              <a:buNone/>
              <a:defRPr/>
            </a:pPr>
            <a:endParaRPr lang="en-IE" sz="2400" dirty="0">
              <a:cs typeface="Times New Roman" panose="02020603050405020304" pitchFamily="18" charset="0"/>
            </a:endParaRPr>
          </a:p>
          <a:p>
            <a:pPr>
              <a:defRPr/>
            </a:pPr>
            <a:r>
              <a:rPr lang="en-IE" sz="2400" dirty="0">
                <a:cs typeface="Times New Roman" panose="02020603050405020304" pitchFamily="18" charset="0"/>
              </a:rPr>
              <a:t>To make students aware of the ethical issues surrounding</a:t>
            </a:r>
          </a:p>
          <a:p>
            <a:pPr marL="0" indent="0">
              <a:buNone/>
              <a:defRPr/>
            </a:pPr>
            <a:r>
              <a:rPr lang="en-IE" sz="2400" dirty="0">
                <a:cs typeface="Times New Roman" panose="02020603050405020304" pitchFamily="18" charset="0"/>
              </a:rPr>
              <a:t>computers</a:t>
            </a:r>
          </a:p>
          <a:p>
            <a:pPr marL="0" indent="0">
              <a:buFont typeface="Arial" panose="020B0604020202020204" pitchFamily="34" charset="0"/>
              <a:buNone/>
              <a:defRPr/>
            </a:pPr>
            <a:endParaRPr lang="en-IE" sz="2400" dirty="0">
              <a:cs typeface="Times New Roman" panose="02020603050405020304" pitchFamily="18" charset="0"/>
            </a:endParaRPr>
          </a:p>
          <a:p>
            <a:pPr marL="0" indent="0">
              <a:buNone/>
              <a:defRPr/>
            </a:pPr>
            <a:endParaRPr lang="en-IE" sz="2400" dirty="0">
              <a:cs typeface="Times New Roman" panose="02020603050405020304" pitchFamily="18" charset="0"/>
            </a:endParaRPr>
          </a:p>
          <a:p>
            <a:pPr marL="0" indent="0">
              <a:buNone/>
              <a:defRPr/>
            </a:pPr>
            <a:endParaRPr lang="en-IE" sz="2400" dirty="0">
              <a:cs typeface="Times New Roman" panose="02020603050405020304" pitchFamily="18" charset="0"/>
            </a:endParaRPr>
          </a:p>
          <a:p>
            <a:pPr marL="0" indent="0">
              <a:buNone/>
              <a:defRPr/>
            </a:pPr>
            <a:endParaRPr lang="en-IE" sz="2400" dirty="0">
              <a:cs typeface="Times New Roman" panose="02020603050405020304" pitchFamily="18" charset="0"/>
            </a:endParaRPr>
          </a:p>
          <a:p>
            <a:pPr marL="0" indent="0">
              <a:buNone/>
              <a:defRPr/>
            </a:pPr>
            <a:endParaRPr lang="en-IE" sz="2400" dirty="0">
              <a:cs typeface="Times New Roman" panose="02020603050405020304" pitchFamily="18" charset="0"/>
            </a:endParaRPr>
          </a:p>
          <a:p>
            <a:pPr marL="0" indent="0">
              <a:buFont typeface="Arial" panose="020B0604020202020204" pitchFamily="34" charset="0"/>
              <a:buNone/>
              <a:defRPr/>
            </a:pPr>
            <a:endParaRPr lang="en-IE" sz="2400" dirty="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457200" indent="-457200" algn="ctr" eaLnBrk="1" fontAlgn="auto" hangingPunct="1">
              <a:spcAft>
                <a:spcPts val="0"/>
              </a:spcAft>
              <a:buFont typeface="Arial" panose="020B0604020202020204" pitchFamily="34" charset="0"/>
              <a:buAutoNum type="arabicPeriod"/>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571500" indent="-571500" eaLnBrk="1" fontAlgn="auto" hangingPunct="1">
              <a:spcAft>
                <a:spcPts val="0"/>
              </a:spcAft>
              <a:buFont typeface="Wingdings" panose="05000000000000000000" pitchFamily="2" charset="2"/>
              <a:buNone/>
              <a:defRPr/>
            </a:pPr>
            <a:endParaRPr lang="en-GB" sz="2400" b="1"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p:txBody>
      </p:sp>
      <p:sp>
        <p:nvSpPr>
          <p:cNvPr id="2" name="TextBox 4">
            <a:extLst>
              <a:ext uri="{FF2B5EF4-FFF2-40B4-BE49-F238E27FC236}">
                <a16:creationId xmlns:a16="http://schemas.microsoft.com/office/drawing/2014/main" id="{B4D21B2C-D299-3407-273A-1E9C6ED384B4}"/>
              </a:ext>
            </a:extLst>
          </p:cNvPr>
          <p:cNvSpPr txBox="1">
            <a:spLocks noChangeArrowheads="1"/>
          </p:cNvSpPr>
          <p:nvPr/>
        </p:nvSpPr>
        <p:spPr bwMode="auto">
          <a:xfrm>
            <a:off x="407113" y="381000"/>
            <a:ext cx="8329773" cy="34163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1" i="0" u="none" strike="noStrike" kern="1200" cap="none" spc="0" normalizeH="0" baseline="0" noProof="0" dirty="0">
                <a:ln>
                  <a:noFill/>
                </a:ln>
                <a:solidFill>
                  <a:prstClr val="black"/>
                </a:solidFill>
                <a:effectLst/>
                <a:uLnTx/>
                <a:uFillTx/>
                <a:latin typeface="+mn-lt"/>
                <a:ea typeface="+mn-ea"/>
                <a:cs typeface="Times New Roman" panose="02020603050405020304" pitchFamily="18" charset="0"/>
              </a:rPr>
              <a:t>Computer ethics </a:t>
            </a:r>
            <a:r>
              <a:rPr kumimoji="0" lang="en-IE" altLang="en-US" sz="2400" b="0" i="0" u="none" strike="noStrike" kern="1200" cap="none" spc="0" normalizeH="0" baseline="0" noProof="0" dirty="0">
                <a:ln>
                  <a:noFill/>
                </a:ln>
                <a:solidFill>
                  <a:prstClr val="black"/>
                </a:solidFill>
                <a:effectLst/>
                <a:uLnTx/>
                <a:uFillTx/>
                <a:latin typeface="+mn-lt"/>
                <a:ea typeface="+mn-ea"/>
                <a:cs typeface="Times New Roman" panose="02020603050405020304" pitchFamily="18" charset="0"/>
              </a:rPr>
              <a:t>focuses on the values and practices that govern the process of consuming computing technology (and related disciplines). It isolate and assesses the ethical issues that result from the use of computers.</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IE" altLang="en-US" sz="2400" kern="1200" dirty="0">
              <a:solidFill>
                <a:prstClr val="black"/>
              </a:solidFill>
              <a:latin typeface="+mn-lt"/>
              <a:ea typeface="+mn-ea"/>
              <a:cs typeface="Times New Roman" panose="02020603050405020304" pitchFamily="18" charset="0"/>
            </a:endParaRPr>
          </a:p>
          <a:p>
            <a:pPr marL="0" indent="0" eaLnBrk="1" fontAlgn="auto" hangingPunct="1">
              <a:spcAft>
                <a:spcPts val="0"/>
              </a:spcAft>
              <a:buFont typeface="Arial" panose="020B0604020202020204" pitchFamily="34" charset="0"/>
              <a:buNone/>
              <a:defRPr/>
            </a:pPr>
            <a:r>
              <a:rPr lang="en-IE" sz="2400" b="1" dirty="0">
                <a:latin typeface="+mn-lt"/>
                <a:cs typeface="Times New Roman" panose="02020603050405020304" pitchFamily="18" charset="0"/>
              </a:rPr>
              <a:t>Computer Ethics </a:t>
            </a:r>
            <a:r>
              <a:rPr lang="en-IE" sz="2400" dirty="0">
                <a:latin typeface="+mn-lt"/>
                <a:cs typeface="Times New Roman" panose="02020603050405020304" pitchFamily="18" charset="0"/>
              </a:rPr>
              <a:t>is a relevant component of engineering ethics </a:t>
            </a:r>
          </a:p>
          <a:p>
            <a:pPr marL="0" indent="0" eaLnBrk="1" fontAlgn="auto" hangingPunct="1">
              <a:spcAft>
                <a:spcPts val="0"/>
              </a:spcAft>
              <a:buFont typeface="Arial" panose="020B0604020202020204" pitchFamily="34" charset="0"/>
              <a:buNone/>
              <a:defRPr/>
            </a:pPr>
            <a:r>
              <a:rPr lang="en-IE" sz="2400" dirty="0">
                <a:latin typeface="+mn-lt"/>
                <a:cs typeface="Times New Roman" panose="02020603050405020304" pitchFamily="18" charset="0"/>
              </a:rPr>
              <a:t>for </a:t>
            </a:r>
            <a:r>
              <a:rPr lang="en-IE" sz="2400" b="1" i="1" dirty="0">
                <a:latin typeface="+mn-lt"/>
                <a:cs typeface="Times New Roman" panose="02020603050405020304" pitchFamily="18" charset="0"/>
              </a:rPr>
              <a:t>all engineers </a:t>
            </a:r>
            <a:r>
              <a:rPr lang="en-IE" sz="2400" dirty="0">
                <a:latin typeface="+mn-lt"/>
                <a:cs typeface="Times New Roman" panose="02020603050405020304" pitchFamily="18" charset="0"/>
              </a:rPr>
              <a:t>because of the significance of computer technology in engineering education, engineering activity, and the design and provision of engineering products.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DB4F-1851-4EB7-07E3-7425C3065C5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F8775-60CC-1DB4-25D7-F64ABD127A3C}"/>
              </a:ext>
            </a:extLst>
          </p:cNvPr>
          <p:cNvSpPr>
            <a:spLocks noGrp="1"/>
          </p:cNvSpPr>
          <p:nvPr>
            <p:ph idx="1"/>
          </p:nvPr>
        </p:nvSpPr>
        <p:spPr>
          <a:xfrm>
            <a:off x="228600" y="236306"/>
            <a:ext cx="8686800" cy="6412144"/>
          </a:xfrm>
        </p:spPr>
        <p:txBody>
          <a:bodyPr rtlCol="0">
            <a:normAutofit/>
          </a:bodyPr>
          <a:lstStyle/>
          <a:p>
            <a:pPr marL="0" indent="0">
              <a:buFont typeface="Arial" panose="020B0604020202020204" pitchFamily="34" charset="0"/>
              <a:buNone/>
              <a:defRPr/>
            </a:pPr>
            <a:r>
              <a:rPr lang="en-IE" sz="2400" b="1" dirty="0">
                <a:cs typeface="Times New Roman" panose="02020603050405020304" pitchFamily="18" charset="0"/>
              </a:rPr>
              <a:t>Aims of Computer Ethics:</a:t>
            </a:r>
          </a:p>
          <a:p>
            <a:pPr marL="0" indent="0">
              <a:buFont typeface="Arial" panose="020B0604020202020204" pitchFamily="34" charset="0"/>
              <a:buNone/>
              <a:defRPr/>
            </a:pPr>
            <a:endParaRPr lang="en-IE" sz="2400" dirty="0">
              <a:cs typeface="Times New Roman" panose="02020603050405020304" pitchFamily="18" charset="0"/>
            </a:endParaRPr>
          </a:p>
          <a:p>
            <a:pPr>
              <a:defRPr/>
            </a:pPr>
            <a:r>
              <a:rPr lang="en-IE" sz="2400" dirty="0">
                <a:cs typeface="Times New Roman" panose="02020603050405020304" pitchFamily="18" charset="0"/>
              </a:rPr>
              <a:t>To heighten their sensitivity to ethical issues in the use of</a:t>
            </a:r>
          </a:p>
          <a:p>
            <a:pPr marL="0" indent="0">
              <a:buNone/>
              <a:defRPr/>
            </a:pPr>
            <a:r>
              <a:rPr lang="en-IE" sz="2400" dirty="0">
                <a:cs typeface="Times New Roman" panose="02020603050405020304" pitchFamily="18" charset="0"/>
              </a:rPr>
              <a:t>computers and in the practice of computing professions</a:t>
            </a:r>
          </a:p>
          <a:p>
            <a:pPr marL="0" indent="0">
              <a:buFont typeface="Arial" panose="020B0604020202020204" pitchFamily="34" charset="0"/>
              <a:buNone/>
              <a:defRPr/>
            </a:pPr>
            <a:endParaRPr lang="en-IE" sz="2400" dirty="0">
              <a:cs typeface="Times New Roman" panose="02020603050405020304" pitchFamily="18" charset="0"/>
            </a:endParaRPr>
          </a:p>
          <a:p>
            <a:pPr>
              <a:defRPr/>
            </a:pPr>
            <a:r>
              <a:rPr lang="en-IE" sz="2400" dirty="0">
                <a:cs typeface="Times New Roman" panose="02020603050405020304" pitchFamily="18" charset="0"/>
              </a:rPr>
              <a:t>to provide conceptual tools and develop analytical skills for sorting</a:t>
            </a:r>
          </a:p>
          <a:p>
            <a:pPr marL="0" indent="0">
              <a:buFont typeface="Arial" panose="020B0604020202020204" pitchFamily="34" charset="0"/>
              <a:buNone/>
              <a:defRPr/>
            </a:pPr>
            <a:r>
              <a:rPr lang="en-IE" sz="2400" dirty="0">
                <a:cs typeface="Times New Roman" panose="02020603050405020304" pitchFamily="18" charset="0"/>
              </a:rPr>
              <a:t>out what to do when in situations calling for ethical decision making </a:t>
            </a:r>
          </a:p>
          <a:p>
            <a:pPr marL="0" indent="0">
              <a:buFont typeface="Arial" panose="020B0604020202020204" pitchFamily="34" charset="0"/>
              <a:buNone/>
              <a:defRPr/>
            </a:pPr>
            <a:r>
              <a:rPr lang="en-IE" sz="2400" dirty="0">
                <a:cs typeface="Times New Roman" panose="02020603050405020304" pitchFamily="18" charset="0"/>
              </a:rPr>
              <a:t>or for sorting out what the likely impacts computer technology will </a:t>
            </a:r>
          </a:p>
          <a:p>
            <a:pPr marL="0" indent="0">
              <a:buFont typeface="Arial" panose="020B0604020202020204" pitchFamily="34" charset="0"/>
              <a:buNone/>
              <a:defRPr/>
            </a:pPr>
            <a:r>
              <a:rPr lang="en-IE" sz="2400" dirty="0">
                <a:cs typeface="Times New Roman" panose="02020603050405020304" pitchFamily="18" charset="0"/>
              </a:rPr>
              <a:t>have in this or that context  (Johnson, 2005, 6)</a:t>
            </a:r>
          </a:p>
          <a:p>
            <a:pPr marL="0" indent="0">
              <a:buFont typeface="Arial" panose="020B0604020202020204" pitchFamily="34" charset="0"/>
              <a:buNone/>
              <a:defRPr/>
            </a:pPr>
            <a:endParaRPr lang="en-IE" sz="2400" dirty="0">
              <a:cs typeface="Times New Roman" panose="02020603050405020304" pitchFamily="18" charset="0"/>
            </a:endParaRPr>
          </a:p>
          <a:p>
            <a:pPr>
              <a:defRPr/>
            </a:pPr>
            <a:r>
              <a:rPr lang="en-IE" sz="2400" dirty="0">
                <a:cs typeface="Times New Roman" panose="02020603050405020304" pitchFamily="18" charset="0"/>
              </a:rPr>
              <a:t>To give them more than a superficial understanding of the ways in</a:t>
            </a:r>
          </a:p>
          <a:p>
            <a:pPr marL="0" indent="0">
              <a:buFont typeface="Arial" panose="020B0604020202020204" pitchFamily="34" charset="0"/>
              <a:buNone/>
              <a:defRPr/>
            </a:pPr>
            <a:r>
              <a:rPr lang="en-IE" sz="2400" dirty="0">
                <a:cs typeface="Times New Roman" panose="02020603050405020304" pitchFamily="18" charset="0"/>
              </a:rPr>
              <a:t>which computers (do and don't) change society and the social </a:t>
            </a:r>
          </a:p>
          <a:p>
            <a:pPr marL="0" indent="0">
              <a:buFont typeface="Arial" panose="020B0604020202020204" pitchFamily="34" charset="0"/>
              <a:buNone/>
              <a:defRPr/>
            </a:pPr>
            <a:r>
              <a:rPr lang="en-IE" sz="2400" dirty="0">
                <a:cs typeface="Times New Roman" panose="02020603050405020304" pitchFamily="18" charset="0"/>
              </a:rPr>
              <a:t>environments in which they are used</a:t>
            </a:r>
          </a:p>
          <a:p>
            <a:pPr marL="0" indent="0">
              <a:buFont typeface="Arial" panose="020B0604020202020204" pitchFamily="34" charset="0"/>
              <a:buNone/>
              <a:defRPr/>
            </a:pPr>
            <a:endParaRPr lang="en-IE" sz="2400" dirty="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457200" indent="-457200" algn="ctr" eaLnBrk="1" fontAlgn="auto" hangingPunct="1">
              <a:spcAft>
                <a:spcPts val="0"/>
              </a:spcAft>
              <a:buFont typeface="Arial" panose="020B0604020202020204" pitchFamily="34" charset="0"/>
              <a:buAutoNum type="arabicPeriod"/>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571500" indent="-571500" eaLnBrk="1" fontAlgn="auto" hangingPunct="1">
              <a:spcAft>
                <a:spcPts val="0"/>
              </a:spcAft>
              <a:buFont typeface="Wingdings" panose="05000000000000000000" pitchFamily="2" charset="2"/>
              <a:buNone/>
              <a:defRPr/>
            </a:pPr>
            <a:endParaRPr lang="en-GB" sz="2400" b="1"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p:txBody>
      </p:sp>
    </p:spTree>
    <p:extLst>
      <p:ext uri="{BB962C8B-B14F-4D97-AF65-F5344CB8AC3E}">
        <p14:creationId xmlns:p14="http://schemas.microsoft.com/office/powerpoint/2010/main" val="1191559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40A0F-B137-0C9C-AA1F-C09A43D8322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DE46BD-7BED-4C92-4009-BB538A9B2D5F}"/>
              </a:ext>
            </a:extLst>
          </p:cNvPr>
          <p:cNvSpPr>
            <a:spLocks noGrp="1"/>
          </p:cNvSpPr>
          <p:nvPr>
            <p:ph idx="1"/>
          </p:nvPr>
        </p:nvSpPr>
        <p:spPr>
          <a:xfrm>
            <a:off x="377825" y="381000"/>
            <a:ext cx="8601788" cy="6267450"/>
          </a:xfrm>
        </p:spPr>
        <p:txBody>
          <a:bodyPr rtlCol="0">
            <a:normAutofit/>
          </a:bodyPr>
          <a:lstStyle/>
          <a:p>
            <a:pPr marL="0" indent="0" eaLnBrk="1" fontAlgn="auto" hangingPunct="1">
              <a:spcAft>
                <a:spcPts val="0"/>
              </a:spcAft>
              <a:buFont typeface="Arial" panose="020B0604020202020204" pitchFamily="34" charset="0"/>
              <a:buNone/>
              <a:defRPr/>
            </a:pPr>
            <a:r>
              <a:rPr lang="en-IE" sz="2400" dirty="0">
                <a:cs typeface="Times New Roman" panose="02020603050405020304" pitchFamily="18" charset="0"/>
              </a:rPr>
              <a:t>Some examples of computer-related ethical issues:</a:t>
            </a:r>
          </a:p>
          <a:p>
            <a:pPr marL="0" indent="0" eaLnBrk="1" fontAlgn="auto" hangingPunct="1">
              <a:spcAft>
                <a:spcPts val="0"/>
              </a:spcAft>
              <a:buFont typeface="Arial" panose="020B0604020202020204" pitchFamily="34" charset="0"/>
              <a:buNone/>
              <a:defRPr/>
            </a:pPr>
            <a:endParaRPr lang="en-IE" sz="2400" dirty="0">
              <a:cs typeface="Times New Roman" panose="02020603050405020304" pitchFamily="18" charset="0"/>
            </a:endParaRPr>
          </a:p>
          <a:p>
            <a:pPr eaLnBrk="1" fontAlgn="auto" hangingPunct="1">
              <a:spcAft>
                <a:spcPts val="0"/>
              </a:spcAft>
              <a:buFont typeface="Wingdings" panose="05000000000000000000" pitchFamily="2" charset="2"/>
              <a:buChar char="q"/>
              <a:defRPr/>
            </a:pPr>
            <a:r>
              <a:rPr lang="en-IE" sz="2400" dirty="0">
                <a:cs typeface="Times New Roman" panose="02020603050405020304" pitchFamily="18" charset="0"/>
              </a:rPr>
              <a:t> </a:t>
            </a:r>
            <a:r>
              <a:rPr lang="en-IE" sz="2400" b="1" dirty="0">
                <a:cs typeface="Times New Roman" panose="02020603050405020304" pitchFamily="18" charset="0"/>
              </a:rPr>
              <a:t>Digital divide:</a:t>
            </a:r>
          </a:p>
          <a:p>
            <a:pPr eaLnBrk="1" fontAlgn="auto" hangingPunct="1">
              <a:spcAft>
                <a:spcPts val="0"/>
              </a:spcAft>
              <a:defRPr/>
            </a:pPr>
            <a:endParaRPr lang="en-IE" sz="2400" dirty="0">
              <a:cs typeface="Times New Roman" panose="02020603050405020304" pitchFamily="18" charset="0"/>
            </a:endParaRPr>
          </a:p>
          <a:p>
            <a:pPr eaLnBrk="1" fontAlgn="auto" hangingPunct="1">
              <a:spcAft>
                <a:spcPts val="0"/>
              </a:spcAft>
              <a:defRPr/>
            </a:pPr>
            <a:r>
              <a:rPr lang="en-IE" sz="2400" dirty="0">
                <a:cs typeface="Times New Roman" panose="02020603050405020304" pitchFamily="18" charset="0"/>
              </a:rPr>
              <a:t>Equality, or otherwise, of access to information technology.</a:t>
            </a:r>
          </a:p>
          <a:p>
            <a:pPr marL="0" indent="0" eaLnBrk="1" fontAlgn="auto" hangingPunct="1">
              <a:spcAft>
                <a:spcPts val="0"/>
              </a:spcAft>
              <a:buNone/>
              <a:defRPr/>
            </a:pPr>
            <a:endParaRPr lang="en-IE" sz="2400" dirty="0">
              <a:cs typeface="Times New Roman" panose="02020603050405020304" pitchFamily="18" charset="0"/>
            </a:endParaRPr>
          </a:p>
          <a:p>
            <a:pPr eaLnBrk="1" fontAlgn="auto" hangingPunct="1">
              <a:spcAft>
                <a:spcPts val="0"/>
              </a:spcAft>
              <a:defRPr/>
            </a:pPr>
            <a:r>
              <a:rPr lang="en-IE" sz="2400" dirty="0">
                <a:cs typeface="Times New Roman" panose="02020603050405020304" pitchFamily="18" charset="0"/>
              </a:rPr>
              <a:t>The ‘divide’ is fuelled by economic, social, cultural, and </a:t>
            </a:r>
          </a:p>
          <a:p>
            <a:pPr marL="0" indent="0" eaLnBrk="1" fontAlgn="auto" hangingPunct="1">
              <a:spcAft>
                <a:spcPts val="0"/>
              </a:spcAft>
              <a:buNone/>
              <a:defRPr/>
            </a:pPr>
            <a:r>
              <a:rPr lang="en-IE" sz="2400" dirty="0">
                <a:cs typeface="Times New Roman" panose="02020603050405020304" pitchFamily="18" charset="0"/>
              </a:rPr>
              <a:t>geographical factors.</a:t>
            </a:r>
          </a:p>
          <a:p>
            <a:pPr eaLnBrk="1" fontAlgn="auto" hangingPunct="1">
              <a:spcAft>
                <a:spcPts val="0"/>
              </a:spcAft>
              <a:defRPr/>
            </a:pPr>
            <a:endParaRPr lang="en-IE" sz="2400" dirty="0">
              <a:cs typeface="Times New Roman" panose="02020603050405020304" pitchFamily="18" charset="0"/>
            </a:endParaRPr>
          </a:p>
          <a:p>
            <a:pPr eaLnBrk="1" fontAlgn="auto" hangingPunct="1">
              <a:spcAft>
                <a:spcPts val="0"/>
              </a:spcAft>
              <a:defRPr/>
            </a:pPr>
            <a:r>
              <a:rPr lang="en-IE" sz="2400" dirty="0">
                <a:cs typeface="Times New Roman" panose="02020603050405020304" pitchFamily="18" charset="0"/>
              </a:rPr>
              <a:t>Generating </a:t>
            </a:r>
            <a:r>
              <a:rPr lang="en-IE" sz="2400" kern="0" dirty="0">
                <a:solidFill>
                  <a:srgbClr val="1A1A1A"/>
                </a:solidFill>
                <a:effectLst/>
                <a:ea typeface="Times New Roman" panose="02020603050405020304" pitchFamily="18" charset="0"/>
              </a:rPr>
              <a:t>inequalities in access to resources and </a:t>
            </a:r>
            <a:r>
              <a:rPr lang="en-IE" sz="2400" kern="0" dirty="0">
                <a:solidFill>
                  <a:srgbClr val="1A1A1A"/>
                </a:solidFill>
                <a:ea typeface="Times New Roman" panose="02020603050405020304" pitchFamily="18" charset="0"/>
              </a:rPr>
              <a:t>o</a:t>
            </a:r>
            <a:r>
              <a:rPr lang="en-IE" sz="2400" kern="0" dirty="0">
                <a:solidFill>
                  <a:srgbClr val="1A1A1A"/>
                </a:solidFill>
                <a:effectLst/>
                <a:ea typeface="Times New Roman" panose="02020603050405020304" pitchFamily="18" charset="0"/>
              </a:rPr>
              <a:t>pportunities. </a:t>
            </a:r>
          </a:p>
          <a:p>
            <a:pPr marL="0" indent="0" eaLnBrk="1" fontAlgn="auto" hangingPunct="1">
              <a:spcAft>
                <a:spcPts val="0"/>
              </a:spcAft>
              <a:buNone/>
              <a:defRPr/>
            </a:pPr>
            <a:endParaRPr lang="en-IE" sz="2400" kern="0" dirty="0">
              <a:solidFill>
                <a:srgbClr val="1A1A1A"/>
              </a:solidFill>
              <a:ea typeface="Times New Roman" panose="02020603050405020304" pitchFamily="18" charset="0"/>
            </a:endParaRPr>
          </a:p>
          <a:p>
            <a:pPr eaLnBrk="1" fontAlgn="auto" hangingPunct="1">
              <a:spcAft>
                <a:spcPts val="0"/>
              </a:spcAft>
              <a:defRPr/>
            </a:pPr>
            <a:r>
              <a:rPr lang="en-IE" sz="2400" kern="0" dirty="0">
                <a:solidFill>
                  <a:srgbClr val="1A1A1A"/>
                </a:solidFill>
                <a:effectLst/>
                <a:ea typeface="Times New Roman" panose="02020603050405020304" pitchFamily="18" charset="0"/>
              </a:rPr>
              <a:t>These inequalities </a:t>
            </a:r>
            <a:r>
              <a:rPr lang="en-IE" sz="2400" kern="0" dirty="0">
                <a:solidFill>
                  <a:srgbClr val="1A1A1A"/>
                </a:solidFill>
                <a:ea typeface="Times New Roman" panose="02020603050405020304" pitchFamily="18" charset="0"/>
              </a:rPr>
              <a:t>are </a:t>
            </a:r>
            <a:r>
              <a:rPr lang="en-IE" sz="2400" kern="0" dirty="0">
                <a:solidFill>
                  <a:srgbClr val="1A1A1A"/>
                </a:solidFill>
                <a:effectLst/>
                <a:ea typeface="Times New Roman" panose="02020603050405020304" pitchFamily="18" charset="0"/>
              </a:rPr>
              <a:t>particularly worrying as they have the</a:t>
            </a:r>
          </a:p>
          <a:p>
            <a:pPr marL="0" indent="0" eaLnBrk="1" fontAlgn="auto" hangingPunct="1">
              <a:spcAft>
                <a:spcPts val="0"/>
              </a:spcAft>
              <a:buNone/>
              <a:defRPr/>
            </a:pPr>
            <a:r>
              <a:rPr lang="en-IE" sz="2400" kern="0" dirty="0">
                <a:solidFill>
                  <a:srgbClr val="1A1A1A"/>
                </a:solidFill>
                <a:effectLst/>
                <a:ea typeface="Times New Roman" panose="02020603050405020304" pitchFamily="18" charset="0"/>
              </a:rPr>
              <a:t>power to further perpetuate existing structural inequalities.</a:t>
            </a:r>
          </a:p>
          <a:p>
            <a:pPr marL="0" indent="0" eaLnBrk="1" fontAlgn="auto" hangingPunct="1">
              <a:spcAft>
                <a:spcPts val="0"/>
              </a:spcAft>
              <a:buNone/>
              <a:defRPr/>
            </a:pPr>
            <a:endParaRPr lang="en-IE" sz="2400" dirty="0">
              <a:cs typeface="Times New Roman" panose="02020603050405020304" pitchFamily="18" charset="0"/>
            </a:endParaRPr>
          </a:p>
          <a:p>
            <a:pPr eaLnBrk="1" fontAlgn="auto" hangingPunct="1">
              <a:spcAft>
                <a:spcPts val="0"/>
              </a:spcAft>
              <a:defRPr/>
            </a:pPr>
            <a:endParaRPr lang="en-IE" sz="2400" dirty="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571500" indent="-571500" eaLnBrk="1" fontAlgn="auto" hangingPunct="1">
              <a:spcAft>
                <a:spcPts val="0"/>
              </a:spcAft>
              <a:buFont typeface="Wingdings" panose="05000000000000000000" pitchFamily="2" charset="2"/>
              <a:buNone/>
              <a:defRPr/>
            </a:pPr>
            <a:endParaRPr lang="en-GB" sz="2400" b="1"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p:txBody>
      </p:sp>
    </p:spTree>
    <p:extLst>
      <p:ext uri="{BB962C8B-B14F-4D97-AF65-F5344CB8AC3E}">
        <p14:creationId xmlns:p14="http://schemas.microsoft.com/office/powerpoint/2010/main" val="2275711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00C7-E0EE-7E40-E62A-3C40585F139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188E3D-C7B1-60BE-24BA-1E65BE4303F0}"/>
              </a:ext>
            </a:extLst>
          </p:cNvPr>
          <p:cNvSpPr>
            <a:spLocks noGrp="1"/>
          </p:cNvSpPr>
          <p:nvPr>
            <p:ph idx="1"/>
          </p:nvPr>
        </p:nvSpPr>
        <p:spPr>
          <a:xfrm>
            <a:off x="277402" y="267128"/>
            <a:ext cx="8537825" cy="6381322"/>
          </a:xfrm>
        </p:spPr>
        <p:txBody>
          <a:bodyPr rtlCol="0">
            <a:normAutofit/>
          </a:bodyPr>
          <a:lstStyle/>
          <a:p>
            <a:pPr defTabSz="914400">
              <a:lnSpc>
                <a:spcPct val="100000"/>
              </a:lnSpc>
              <a:spcBef>
                <a:spcPct val="0"/>
              </a:spcBef>
              <a:buFont typeface="Wingdings" panose="05000000000000000000" pitchFamily="2" charset="2"/>
              <a:buChar char="q"/>
              <a:defRPr/>
            </a:pPr>
            <a:r>
              <a:rPr lang="en-IE" sz="2400" b="1" dirty="0">
                <a:cs typeface="Times New Roman" panose="02020603050405020304" pitchFamily="18" charset="0"/>
              </a:rPr>
              <a:t>Social effects of computers on operators, users, and the public</a:t>
            </a:r>
          </a:p>
          <a:p>
            <a:pPr marL="0" indent="0" defTabSz="914400">
              <a:lnSpc>
                <a:spcPct val="100000"/>
              </a:lnSpc>
              <a:spcBef>
                <a:spcPct val="0"/>
              </a:spcBef>
              <a:buNone/>
              <a:defRPr/>
            </a:pPr>
            <a:endParaRPr lang="en-IE" sz="2400" b="1" dirty="0">
              <a:cs typeface="Times New Roman" panose="02020603050405020304" pitchFamily="18" charset="0"/>
            </a:endParaRPr>
          </a:p>
          <a:p>
            <a:pPr marL="0" indent="0" algn="ctr" defTabSz="914400">
              <a:lnSpc>
                <a:spcPct val="100000"/>
              </a:lnSpc>
              <a:spcBef>
                <a:spcPct val="0"/>
              </a:spcBef>
              <a:buNone/>
              <a:defRPr/>
            </a:pPr>
            <a:endParaRPr lang="en-IE" sz="2400" dirty="0">
              <a:cs typeface="Times New Roman" panose="02020603050405020304" pitchFamily="18" charset="0"/>
            </a:endParaRPr>
          </a:p>
          <a:p>
            <a:pPr marL="0" indent="0" algn="ctr" defTabSz="914400">
              <a:lnSpc>
                <a:spcPct val="100000"/>
              </a:lnSpc>
              <a:spcBef>
                <a:spcPct val="0"/>
              </a:spcBef>
              <a:buNone/>
              <a:defRPr/>
            </a:pPr>
            <a:r>
              <a:rPr lang="en-IE" sz="2400" dirty="0">
                <a:cs typeface="Times New Roman" panose="02020603050405020304" pitchFamily="18" charset="0"/>
              </a:rPr>
              <a:t>focusing on preventing harms and promoting benefits</a:t>
            </a:r>
          </a:p>
          <a:p>
            <a:pPr marL="0" indent="0" defTabSz="914400">
              <a:lnSpc>
                <a:spcPct val="100000"/>
              </a:lnSpc>
              <a:spcBef>
                <a:spcPct val="0"/>
              </a:spcBef>
              <a:buNone/>
              <a:defRPr/>
            </a:pPr>
            <a:endParaRPr lang="en-IE" sz="2400" dirty="0">
              <a:cs typeface="Times New Roman" panose="02020603050405020304" pitchFamily="18" charset="0"/>
            </a:endParaRPr>
          </a:p>
          <a:p>
            <a:pPr defTabSz="914400">
              <a:lnSpc>
                <a:spcPct val="100000"/>
              </a:lnSpc>
              <a:spcBef>
                <a:spcPct val="0"/>
              </a:spcBef>
              <a:defRPr/>
            </a:pPr>
            <a:r>
              <a:rPr lang="en-IE" sz="2400" dirty="0">
                <a:cs typeface="Times New Roman" panose="02020603050405020304" pitchFamily="18" charset="0"/>
              </a:rPr>
              <a:t>Harms: Biased or false information like social media algorithms</a:t>
            </a:r>
          </a:p>
          <a:p>
            <a:pPr marL="0" indent="0" defTabSz="914400">
              <a:lnSpc>
                <a:spcPct val="100000"/>
              </a:lnSpc>
              <a:spcBef>
                <a:spcPct val="0"/>
              </a:spcBef>
              <a:buNone/>
              <a:defRPr/>
            </a:pPr>
            <a:r>
              <a:rPr lang="en-IE" sz="2400" dirty="0">
                <a:cs typeface="Times New Roman" panose="02020603050405020304" pitchFamily="18" charset="0"/>
              </a:rPr>
              <a:t>that target and spread disinformation online (social and political)</a:t>
            </a:r>
          </a:p>
          <a:p>
            <a:pPr marL="0" indent="0" defTabSz="914400">
              <a:lnSpc>
                <a:spcPct val="100000"/>
              </a:lnSpc>
              <a:spcBef>
                <a:spcPct val="0"/>
              </a:spcBef>
              <a:buNone/>
              <a:defRPr/>
            </a:pPr>
            <a:endParaRPr lang="en-IE" sz="2400" dirty="0">
              <a:cs typeface="Times New Roman" panose="02020603050405020304" pitchFamily="18" charset="0"/>
            </a:endParaRPr>
          </a:p>
          <a:p>
            <a:pPr defTabSz="914400">
              <a:lnSpc>
                <a:spcPct val="100000"/>
              </a:lnSpc>
              <a:spcBef>
                <a:spcPct val="0"/>
              </a:spcBef>
              <a:defRPr/>
            </a:pPr>
            <a:r>
              <a:rPr lang="en-IE" sz="2400" dirty="0">
                <a:cs typeface="Times New Roman" panose="02020603050405020304" pitchFamily="18" charset="0"/>
              </a:rPr>
              <a:t>Harms: Forms of harassment (</a:t>
            </a:r>
            <a:r>
              <a:rPr lang="en-IE" sz="2400" dirty="0" err="1">
                <a:cs typeface="Times New Roman" panose="02020603050405020304" pitchFamily="18" charset="0"/>
              </a:rPr>
              <a:t>cyberbulling</a:t>
            </a:r>
            <a:r>
              <a:rPr lang="en-IE" sz="2400" dirty="0">
                <a:cs typeface="Times New Roman" panose="02020603050405020304" pitchFamily="18" charset="0"/>
              </a:rPr>
              <a:t>, trolling, deepfake</a:t>
            </a:r>
          </a:p>
          <a:p>
            <a:pPr marL="0" indent="0" defTabSz="914400">
              <a:lnSpc>
                <a:spcPct val="100000"/>
              </a:lnSpc>
              <a:spcBef>
                <a:spcPct val="0"/>
              </a:spcBef>
              <a:buNone/>
              <a:defRPr/>
            </a:pPr>
            <a:r>
              <a:rPr lang="en-IE" sz="2400" dirty="0">
                <a:cs typeface="Times New Roman" panose="02020603050405020304" pitchFamily="18" charset="0"/>
              </a:rPr>
              <a:t>technology, etc)</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altLang="en-US" sz="2400" b="0" i="0" u="none" strike="noStrike" kern="1200" cap="none" spc="0" normalizeH="0" baseline="0" noProof="0" dirty="0">
              <a:ln>
                <a:noFill/>
              </a:ln>
              <a:solidFill>
                <a:prstClr val="black"/>
              </a:solidFill>
              <a:effectLst/>
              <a:uLnTx/>
              <a:uFillTx/>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altLang="en-US" sz="2400" b="0" i="0" u="none" strike="noStrike" kern="1200" cap="none" spc="0" normalizeH="0" baseline="0" noProof="0" dirty="0">
              <a:ln>
                <a:noFill/>
              </a:ln>
              <a:solidFill>
                <a:prstClr val="black"/>
              </a:solidFill>
              <a:effectLst/>
              <a:uLnTx/>
              <a:uFillTx/>
              <a:ea typeface="+mn-ea"/>
              <a:cs typeface="+mn-cs"/>
            </a:endParaRPr>
          </a:p>
          <a:p>
            <a:pPr marL="0" indent="0" defTabSz="914400">
              <a:lnSpc>
                <a:spcPct val="100000"/>
              </a:lnSpc>
              <a:spcBef>
                <a:spcPct val="0"/>
              </a:spcBef>
              <a:buNone/>
              <a:defRPr/>
            </a:pPr>
            <a:r>
              <a:rPr lang="en-IE" altLang="en-US" sz="2400" dirty="0">
                <a:solidFill>
                  <a:prstClr val="black"/>
                </a:solidFill>
              </a:rPr>
              <a:t>Related issue: </a:t>
            </a:r>
            <a:r>
              <a:rPr lang="en-IE" altLang="en-US" sz="2400" b="1" dirty="0">
                <a:solidFill>
                  <a:prstClr val="black"/>
                </a:solidFill>
              </a:rPr>
              <a:t>Free speech</a:t>
            </a:r>
          </a:p>
          <a:p>
            <a:pPr marL="0" indent="0" defTabSz="914400">
              <a:lnSpc>
                <a:spcPct val="100000"/>
              </a:lnSpc>
              <a:spcBef>
                <a:spcPct val="0"/>
              </a:spcBef>
              <a:buNone/>
              <a:defRPr/>
            </a:pPr>
            <a:endParaRPr lang="en-IE" altLang="en-US" sz="2400" b="1" dirty="0">
              <a:solidFill>
                <a:prstClr val="black"/>
              </a:solidFill>
            </a:endParaRPr>
          </a:p>
          <a:p>
            <a:pPr marL="0" indent="0" defTabSz="914400">
              <a:lnSpc>
                <a:spcPct val="100000"/>
              </a:lnSpc>
              <a:spcBef>
                <a:spcPct val="0"/>
              </a:spcBef>
              <a:buNone/>
              <a:defRPr/>
            </a:pPr>
            <a:r>
              <a:rPr lang="en-IE" altLang="en-US" sz="2400" dirty="0">
                <a:solidFill>
                  <a:prstClr val="black"/>
                </a:solidFill>
              </a:rPr>
              <a:t>How to balance the goods of </a:t>
            </a:r>
            <a:r>
              <a:rPr lang="en-IE" altLang="en-US" sz="2400" b="1" dirty="0">
                <a:solidFill>
                  <a:prstClr val="black"/>
                </a:solidFill>
              </a:rPr>
              <a:t>free speech </a:t>
            </a:r>
            <a:r>
              <a:rPr lang="en-IE" altLang="en-US" sz="2400" dirty="0">
                <a:solidFill>
                  <a:prstClr val="black"/>
                </a:solidFill>
              </a:rPr>
              <a:t>and public dialogue with </a:t>
            </a:r>
          </a:p>
          <a:p>
            <a:pPr marL="0" indent="0" defTabSz="914400">
              <a:lnSpc>
                <a:spcPct val="100000"/>
              </a:lnSpc>
              <a:spcBef>
                <a:spcPct val="0"/>
              </a:spcBef>
              <a:buNone/>
              <a:defRPr/>
            </a:pPr>
            <a:r>
              <a:rPr lang="en-IE" altLang="en-US" sz="2400" dirty="0">
                <a:solidFill>
                  <a:prstClr val="black"/>
                </a:solidFill>
              </a:rPr>
              <a:t>the potential harms of disinformation and orchestrated manipulation in online settings.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altLang="en-US" sz="2400" b="0" i="0" u="none" strike="noStrike" kern="1200" cap="none" spc="0" normalizeH="0" baseline="0" noProof="0" dirty="0">
              <a:ln>
                <a:noFill/>
              </a:ln>
              <a:solidFill>
                <a:prstClr val="black"/>
              </a:solidFill>
              <a:effectLst/>
              <a:uLnTx/>
              <a:uFillTx/>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IE" altLang="en-US" sz="2400" dirty="0">
              <a:solidFill>
                <a:prstClr val="black"/>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IE" altLang="en-US" sz="2400" dirty="0">
              <a:solidFill>
                <a:prstClr val="black"/>
              </a:solidFill>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571500" indent="-571500" eaLnBrk="1" fontAlgn="auto" hangingPunct="1">
              <a:spcAft>
                <a:spcPts val="0"/>
              </a:spcAft>
              <a:buFont typeface="Wingdings" panose="05000000000000000000" pitchFamily="2" charset="2"/>
              <a:buNone/>
              <a:defRPr/>
            </a:pPr>
            <a:endParaRPr lang="en-GB" sz="2400" b="1"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p:txBody>
      </p:sp>
      <p:sp>
        <p:nvSpPr>
          <p:cNvPr id="2" name="Arrow: Down 1">
            <a:extLst>
              <a:ext uri="{FF2B5EF4-FFF2-40B4-BE49-F238E27FC236}">
                <a16:creationId xmlns:a16="http://schemas.microsoft.com/office/drawing/2014/main" id="{878E5773-8A19-CA4D-59F6-5DA4FB1B675F}"/>
              </a:ext>
            </a:extLst>
          </p:cNvPr>
          <p:cNvSpPr/>
          <p:nvPr/>
        </p:nvSpPr>
        <p:spPr>
          <a:xfrm>
            <a:off x="3842535" y="852755"/>
            <a:ext cx="1212350" cy="462337"/>
          </a:xfrm>
          <a:prstGeom prst="downArrow">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894452696"/>
      </p:ext>
    </p:extLst>
  </p:cSld>
  <p:clrMapOvr>
    <a:masterClrMapping/>
  </p:clrMapOvr>
  <mc:AlternateContent xmlns:mc="http://schemas.openxmlformats.org/markup-compatibility/2006" xmlns:p14="http://schemas.microsoft.com/office/powerpoint/2010/main">
    <mc:Choice Requires="p14">
      <p:transition spd="slow" p14:dur="2000" advTm="94768"/>
    </mc:Choice>
    <mc:Fallback xmlns="">
      <p:transition spd="slow" advTm="94768"/>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1BF90-858A-3E45-7974-99021DF1433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ADF4C4-27F4-4639-A67D-09E5E5F2EEBC}"/>
              </a:ext>
            </a:extLst>
          </p:cNvPr>
          <p:cNvSpPr>
            <a:spLocks noGrp="1"/>
          </p:cNvSpPr>
          <p:nvPr>
            <p:ph idx="1"/>
          </p:nvPr>
        </p:nvSpPr>
        <p:spPr>
          <a:xfrm>
            <a:off x="215757" y="236306"/>
            <a:ext cx="8620268" cy="6412144"/>
          </a:xfrm>
        </p:spPr>
        <p:txBody>
          <a:bodyPr rtlCol="0">
            <a:normAutofit/>
          </a:bodyPr>
          <a:lstStyle/>
          <a:p>
            <a:pPr marL="0" indent="0">
              <a:buNone/>
            </a:pPr>
            <a:r>
              <a:rPr lang="en-IE" sz="2400" dirty="0"/>
              <a:t>Market-place of ideas: No suppression of controversial or unpopular </a:t>
            </a:r>
          </a:p>
          <a:p>
            <a:pPr marL="0" indent="0">
              <a:buNone/>
            </a:pPr>
            <a:r>
              <a:rPr lang="en-IE" sz="2400" dirty="0"/>
              <a:t>views because the view may be </a:t>
            </a:r>
          </a:p>
          <a:p>
            <a:pPr marL="457200" indent="-457200">
              <a:buAutoNum type="arabicParenR"/>
            </a:pPr>
            <a:r>
              <a:rPr lang="en-IE" sz="2400" dirty="0"/>
              <a:t>True </a:t>
            </a:r>
          </a:p>
          <a:p>
            <a:pPr marL="457200" indent="-457200">
              <a:buAutoNum type="arabicParenR"/>
            </a:pPr>
            <a:r>
              <a:rPr lang="en-IE" sz="2400" dirty="0"/>
              <a:t>False </a:t>
            </a:r>
          </a:p>
          <a:p>
            <a:pPr marL="457200" indent="-457200">
              <a:buAutoNum type="arabicParenR"/>
            </a:pPr>
            <a:r>
              <a:rPr lang="en-IE" sz="2400" dirty="0"/>
              <a:t>Part truth &amp; part falsehood. </a:t>
            </a:r>
          </a:p>
          <a:p>
            <a:pPr marL="0" indent="0">
              <a:buNone/>
            </a:pPr>
            <a:r>
              <a:rPr lang="en-IE" sz="2400" dirty="0"/>
              <a:t>In each case, suppression is harmful.</a:t>
            </a:r>
          </a:p>
          <a:p>
            <a:pPr marL="0" indent="0" defTabSz="914400">
              <a:lnSpc>
                <a:spcPct val="100000"/>
              </a:lnSpc>
              <a:spcBef>
                <a:spcPct val="0"/>
              </a:spcBef>
              <a:buNone/>
              <a:defRPr/>
            </a:pPr>
            <a:endParaRPr kumimoji="0" lang="en-IE" altLang="en-US" sz="2400" b="0" i="0" u="none" strike="noStrike" kern="1200" cap="none" spc="0" normalizeH="0" baseline="0" noProof="0" dirty="0">
              <a:ln>
                <a:noFill/>
              </a:ln>
              <a:solidFill>
                <a:prstClr val="black"/>
              </a:solidFill>
              <a:effectLst/>
              <a:uLnTx/>
              <a:uFillTx/>
              <a:ea typeface="+mn-ea"/>
              <a:cs typeface="+mn-cs"/>
            </a:endParaRPr>
          </a:p>
          <a:p>
            <a:pPr marL="0" indent="0" defTabSz="914400">
              <a:lnSpc>
                <a:spcPct val="100000"/>
              </a:lnSpc>
              <a:spcBef>
                <a:spcPct val="0"/>
              </a:spcBef>
              <a:buNone/>
              <a:defRPr/>
            </a:pPr>
            <a:endParaRPr lang="en-IE" altLang="en-US" sz="2400" dirty="0">
              <a:solidFill>
                <a:prstClr val="black"/>
              </a:solidFill>
            </a:endParaRPr>
          </a:p>
          <a:p>
            <a:pPr marL="0" indent="0" defTabSz="914400">
              <a:lnSpc>
                <a:spcPct val="100000"/>
              </a:lnSpc>
              <a:spcBef>
                <a:spcPct val="0"/>
              </a:spcBef>
              <a:buNone/>
              <a:defRPr/>
            </a:pPr>
            <a:endParaRPr kumimoji="0" lang="en-IE" altLang="en-US" sz="2400" b="0" i="0" u="none" strike="noStrike" kern="1200" cap="none" spc="0" normalizeH="0" baseline="0" noProof="0" dirty="0">
              <a:ln>
                <a:noFill/>
              </a:ln>
              <a:solidFill>
                <a:prstClr val="black"/>
              </a:solidFill>
              <a:effectLst/>
              <a:uLnTx/>
              <a:uFillTx/>
              <a:ea typeface="+mn-ea"/>
              <a:cs typeface="+mn-cs"/>
            </a:endParaRPr>
          </a:p>
          <a:p>
            <a:pPr marL="0" indent="0" defTabSz="914400">
              <a:lnSpc>
                <a:spcPct val="100000"/>
              </a:lnSpc>
              <a:spcBef>
                <a:spcPct val="0"/>
              </a:spcBef>
              <a:buNone/>
              <a:defRPr/>
            </a:pPr>
            <a:endParaRPr lang="en-IE" altLang="en-US" sz="2400" dirty="0">
              <a:solidFill>
                <a:prstClr val="black"/>
              </a:solidFill>
            </a:endParaRPr>
          </a:p>
          <a:p>
            <a:pPr marL="0" indent="0" defTabSz="914400">
              <a:lnSpc>
                <a:spcPct val="100000"/>
              </a:lnSpc>
              <a:spcBef>
                <a:spcPct val="0"/>
              </a:spcBef>
              <a:buNone/>
              <a:defRPr/>
            </a:pPr>
            <a:r>
              <a:rPr lang="en-IE" altLang="en-US" sz="2400" dirty="0">
                <a:solidFill>
                  <a:prstClr val="black"/>
                </a:solidFill>
              </a:rPr>
              <a:t>Related issue: </a:t>
            </a:r>
            <a:r>
              <a:rPr lang="en-IE" altLang="en-US" sz="2400" b="1" dirty="0">
                <a:solidFill>
                  <a:srgbClr val="000000"/>
                </a:solidFill>
              </a:rPr>
              <a:t>Privacy and anonymity</a:t>
            </a:r>
          </a:p>
          <a:p>
            <a:pPr marL="0" indent="0" defTabSz="914400">
              <a:lnSpc>
                <a:spcPct val="100000"/>
              </a:lnSpc>
              <a:spcBef>
                <a:spcPct val="0"/>
              </a:spcBef>
              <a:buNone/>
              <a:defRPr/>
            </a:pPr>
            <a:endParaRPr lang="en-IE" altLang="en-US" sz="2400" b="1" dirty="0">
              <a:solidFill>
                <a:srgbClr val="000000"/>
              </a:solidFill>
            </a:endParaRPr>
          </a:p>
          <a:p>
            <a:pPr marL="0" indent="0" defTabSz="914400">
              <a:lnSpc>
                <a:spcPct val="100000"/>
              </a:lnSpc>
              <a:spcBef>
                <a:spcPct val="0"/>
              </a:spcBef>
              <a:buNone/>
              <a:defRPr/>
            </a:pPr>
            <a:r>
              <a:rPr lang="en-IE" sz="2400" dirty="0">
                <a:solidFill>
                  <a:srgbClr val="000000"/>
                </a:solidFill>
              </a:rPr>
              <a:t>H</a:t>
            </a:r>
            <a:r>
              <a:rPr lang="en-IE" sz="2400" b="0" i="0" dirty="0">
                <a:solidFill>
                  <a:srgbClr val="000000"/>
                </a:solidFill>
                <a:effectLst/>
              </a:rPr>
              <a:t>ow the balance </a:t>
            </a:r>
            <a:r>
              <a:rPr lang="en-IE" sz="2400" b="0" i="0" dirty="0">
                <a:effectLst/>
              </a:rPr>
              <a:t>the goods of </a:t>
            </a:r>
            <a:r>
              <a:rPr lang="en-IE" sz="2400" b="1" i="0" dirty="0">
                <a:effectLst/>
              </a:rPr>
              <a:t>privacy and anonymity </a:t>
            </a:r>
            <a:r>
              <a:rPr lang="en-IE" sz="2400" b="0" i="0" dirty="0">
                <a:solidFill>
                  <a:srgbClr val="000000"/>
                </a:solidFill>
                <a:effectLst/>
              </a:rPr>
              <a:t>(security</a:t>
            </a:r>
            <a:r>
              <a:rPr lang="en-IE" sz="2400" dirty="0">
                <a:solidFill>
                  <a:srgbClr val="000000"/>
                </a:solidFill>
              </a:rPr>
              <a:t> – speech, association, health, pursuit of personal expression and self-fulfilment) with the harms of privacy and anonymity (criminal behaviour, unethical behaviour)</a:t>
            </a:r>
            <a:r>
              <a:rPr lang="en-IE" sz="2400" b="0" i="0" dirty="0">
                <a:solidFill>
                  <a:srgbClr val="000000"/>
                </a:solidFill>
                <a:effectLst/>
              </a:rPr>
              <a:t> </a:t>
            </a:r>
            <a:endParaRPr kumimoji="0" lang="en-IE" altLang="en-US" sz="2400" b="0" i="0" u="none" strike="noStrike" kern="1200" cap="none" spc="0" normalizeH="0" baseline="0" noProof="0" dirty="0">
              <a:ln>
                <a:noFill/>
              </a:ln>
              <a:solidFill>
                <a:prstClr val="black"/>
              </a:solidFill>
              <a:effectLst/>
              <a:uLnTx/>
              <a:uFillTx/>
              <a:ea typeface="+mn-ea"/>
              <a:cs typeface="+mn-cs"/>
            </a:endParaRPr>
          </a:p>
          <a:p>
            <a:pPr marL="0" indent="0" eaLnBrk="1" fontAlgn="auto" hangingPunct="1">
              <a:spcAft>
                <a:spcPts val="0"/>
              </a:spcAft>
              <a:buFont typeface="Arial" panose="020B0604020202020204" pitchFamily="34" charset="0"/>
              <a:buNone/>
              <a:defRPr/>
            </a:pPr>
            <a:endParaRPr lang="en-GB" sz="2400" dirty="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571500" indent="-571500" eaLnBrk="1" fontAlgn="auto" hangingPunct="1">
              <a:spcAft>
                <a:spcPts val="0"/>
              </a:spcAft>
              <a:buFont typeface="Wingdings" panose="05000000000000000000" pitchFamily="2" charset="2"/>
              <a:buNone/>
              <a:defRPr/>
            </a:pPr>
            <a:endParaRPr lang="en-GB" sz="2400" b="1"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p:txBody>
      </p:sp>
      <p:pic>
        <p:nvPicPr>
          <p:cNvPr id="1026" name="Picture 2" descr="NPG Ax21848; John Stuart Mill - Portrait - National Portrait ...">
            <a:extLst>
              <a:ext uri="{FF2B5EF4-FFF2-40B4-BE49-F238E27FC236}">
                <a16:creationId xmlns:a16="http://schemas.microsoft.com/office/drawing/2014/main" id="{806CE91F-DEF6-9130-7DC9-CFBFBA475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417" y="806736"/>
            <a:ext cx="2711052" cy="25483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17E615A-61FA-638F-7825-F17A58B2F9BC}"/>
              </a:ext>
            </a:extLst>
          </p:cNvPr>
          <p:cNvSpPr txBox="1"/>
          <p:nvPr/>
        </p:nvSpPr>
        <p:spPr>
          <a:xfrm>
            <a:off x="6046681" y="3617777"/>
            <a:ext cx="1816523" cy="307777"/>
          </a:xfrm>
          <a:prstGeom prst="rect">
            <a:avLst/>
          </a:prstGeom>
          <a:noFill/>
        </p:spPr>
        <p:txBody>
          <a:bodyPr wrap="none" rtlCol="0">
            <a:spAutoFit/>
          </a:bodyPr>
          <a:lstStyle/>
          <a:p>
            <a:r>
              <a:rPr lang="en-IE" dirty="0"/>
              <a:t>J.S. Mill </a:t>
            </a:r>
            <a:r>
              <a:rPr lang="en-IE" b="0" i="0" dirty="0">
                <a:solidFill>
                  <a:srgbClr val="4D5156"/>
                </a:solidFill>
                <a:effectLst/>
                <a:latin typeface="arial" panose="020B0604020202020204" pitchFamily="34" charset="0"/>
              </a:rPr>
              <a:t>1806 - 1873</a:t>
            </a:r>
            <a:endParaRPr lang="en-IE" dirty="0"/>
          </a:p>
        </p:txBody>
      </p:sp>
      <p:sp>
        <p:nvSpPr>
          <p:cNvPr id="4" name="TextBox 3">
            <a:extLst>
              <a:ext uri="{FF2B5EF4-FFF2-40B4-BE49-F238E27FC236}">
                <a16:creationId xmlns:a16="http://schemas.microsoft.com/office/drawing/2014/main" id="{485475FF-2E2C-31F5-FC23-8C47CE98F8DD}"/>
              </a:ext>
            </a:extLst>
          </p:cNvPr>
          <p:cNvSpPr txBox="1"/>
          <p:nvPr/>
        </p:nvSpPr>
        <p:spPr>
          <a:xfrm>
            <a:off x="307975" y="2971447"/>
            <a:ext cx="5065160" cy="954107"/>
          </a:xfrm>
          <a:prstGeom prst="rect">
            <a:avLst/>
          </a:prstGeom>
          <a:noFill/>
        </p:spPr>
        <p:txBody>
          <a:bodyPr wrap="square" rtlCol="0">
            <a:spAutoFit/>
          </a:bodyPr>
          <a:lstStyle/>
          <a:p>
            <a:r>
              <a:rPr lang="en-IE" dirty="0"/>
              <a:t>Mill: </a:t>
            </a:r>
            <a:r>
              <a:rPr lang="en-IE" altLang="en-US" dirty="0"/>
              <a:t>1. Lose chance to exchange truth for error, 2. lose chance to practice our skills of critical assessment and resist truth becoming a dead dogma, 3.lose chance to extract the part that is truth.</a:t>
            </a:r>
          </a:p>
        </p:txBody>
      </p:sp>
    </p:spTree>
    <p:extLst>
      <p:ext uri="{BB962C8B-B14F-4D97-AF65-F5344CB8AC3E}">
        <p14:creationId xmlns:p14="http://schemas.microsoft.com/office/powerpoint/2010/main" val="3087373693"/>
      </p:ext>
    </p:extLst>
  </p:cSld>
  <p:clrMapOvr>
    <a:masterClrMapping/>
  </p:clrMapOvr>
  <mc:AlternateContent xmlns:mc="http://schemas.openxmlformats.org/markup-compatibility/2006" xmlns:p14="http://schemas.microsoft.com/office/powerpoint/2010/main">
    <mc:Choice Requires="p14">
      <p:transition spd="slow" p14:dur="2000" advTm="202738"/>
    </mc:Choice>
    <mc:Fallback xmlns="">
      <p:transition spd="slow" advTm="202738"/>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40B77-F707-DC08-39B4-75D2F026BCD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97BDA2-8D89-E633-F518-B8BC5855A616}"/>
              </a:ext>
            </a:extLst>
          </p:cNvPr>
          <p:cNvSpPr>
            <a:spLocks noGrp="1"/>
          </p:cNvSpPr>
          <p:nvPr>
            <p:ph idx="1"/>
          </p:nvPr>
        </p:nvSpPr>
        <p:spPr>
          <a:xfrm>
            <a:off x="377825" y="256854"/>
            <a:ext cx="8458200" cy="6391596"/>
          </a:xfrm>
        </p:spPr>
        <p:txBody>
          <a:bodyPr rtlCol="0">
            <a:normAutofit/>
          </a:bodyPr>
          <a:lstStyle/>
          <a:p>
            <a:pPr eaLnBrk="1" fontAlgn="auto" hangingPunct="1">
              <a:spcAft>
                <a:spcPts val="0"/>
              </a:spcAft>
              <a:buFont typeface="Wingdings" panose="05000000000000000000" pitchFamily="2" charset="2"/>
              <a:buChar char="q"/>
              <a:defRPr/>
            </a:pPr>
            <a:r>
              <a:rPr lang="en-IE" sz="2400" dirty="0">
                <a:cs typeface="Times New Roman" panose="02020603050405020304" pitchFamily="18" charset="0"/>
              </a:rPr>
              <a:t> </a:t>
            </a:r>
            <a:r>
              <a:rPr lang="en-IE" sz="2400" b="1" dirty="0">
                <a:cs typeface="Times New Roman" panose="02020603050405020304" pitchFamily="18" charset="0"/>
              </a:rPr>
              <a:t>Intellectual property in the digital age</a:t>
            </a:r>
          </a:p>
          <a:p>
            <a:pPr eaLnBrk="1" fontAlgn="auto" hangingPunct="1">
              <a:spcAft>
                <a:spcPts val="0"/>
              </a:spcAft>
              <a:buFont typeface="Wingdings" panose="05000000000000000000" pitchFamily="2" charset="2"/>
              <a:buChar char="q"/>
              <a:defRPr/>
            </a:pPr>
            <a:endParaRPr lang="en-IE" sz="2400" dirty="0">
              <a:cs typeface="Times New Roman" panose="02020603050405020304" pitchFamily="18" charset="0"/>
            </a:endParaRPr>
          </a:p>
          <a:p>
            <a:pPr eaLnBrk="1" fontAlgn="auto" hangingPunct="1">
              <a:spcAft>
                <a:spcPts val="0"/>
              </a:spcAft>
              <a:defRPr/>
            </a:pPr>
            <a:r>
              <a:rPr lang="en-IE" sz="2400" dirty="0">
                <a:cs typeface="Times New Roman" panose="02020603050405020304" pitchFamily="18" charset="0"/>
              </a:rPr>
              <a:t>Should all information be free?</a:t>
            </a:r>
          </a:p>
          <a:p>
            <a:pPr marL="0" indent="0" eaLnBrk="1" fontAlgn="auto" hangingPunct="1">
              <a:spcAft>
                <a:spcPts val="0"/>
              </a:spcAft>
              <a:buNone/>
              <a:defRPr/>
            </a:pPr>
            <a:endParaRPr lang="en-IE" sz="2000" dirty="0">
              <a:cs typeface="Times New Roman" panose="02020603050405020304" pitchFamily="18" charset="0"/>
            </a:endParaRPr>
          </a:p>
          <a:p>
            <a:pPr marL="0" indent="0" eaLnBrk="1" fontAlgn="auto" hangingPunct="1">
              <a:spcAft>
                <a:spcPts val="0"/>
              </a:spcAft>
              <a:buNone/>
              <a:defRPr/>
            </a:pPr>
            <a:r>
              <a:rPr lang="en-IE" sz="2400" dirty="0">
                <a:cs typeface="Times New Roman" panose="02020603050405020304" pitchFamily="18" charset="0"/>
              </a:rPr>
              <a:t>Ex: Should software (applications, scripts, programmes, etc) be </a:t>
            </a:r>
          </a:p>
          <a:p>
            <a:pPr marL="0" indent="0" eaLnBrk="1" fontAlgn="auto" hangingPunct="1">
              <a:spcAft>
                <a:spcPts val="0"/>
              </a:spcAft>
              <a:buNone/>
              <a:defRPr/>
            </a:pPr>
            <a:r>
              <a:rPr lang="en-IE" sz="2400" dirty="0">
                <a:cs typeface="Times New Roman" panose="02020603050405020304" pitchFamily="18" charset="0"/>
              </a:rPr>
              <a:t>available for use and/or copying – promoting access to learning, </a:t>
            </a:r>
          </a:p>
          <a:p>
            <a:pPr marL="0" indent="0" eaLnBrk="1" fontAlgn="auto" hangingPunct="1">
              <a:spcAft>
                <a:spcPts val="0"/>
              </a:spcAft>
              <a:buNone/>
              <a:defRPr/>
            </a:pPr>
            <a:r>
              <a:rPr lang="en-IE" sz="2400" dirty="0">
                <a:cs typeface="Times New Roman" panose="02020603050405020304" pitchFamily="18" charset="0"/>
              </a:rPr>
              <a:t>access to information, access to  further development or </a:t>
            </a:r>
          </a:p>
          <a:p>
            <a:pPr marL="0" indent="0" eaLnBrk="1" fontAlgn="auto" hangingPunct="1">
              <a:spcAft>
                <a:spcPts val="0"/>
              </a:spcAft>
              <a:buNone/>
              <a:defRPr/>
            </a:pPr>
            <a:r>
              <a:rPr lang="en-IE" sz="2400" dirty="0">
                <a:cs typeface="Times New Roman" panose="02020603050405020304" pitchFamily="18" charset="0"/>
              </a:rPr>
              <a:t>modification. </a:t>
            </a:r>
          </a:p>
          <a:p>
            <a:pPr eaLnBrk="1" fontAlgn="auto" hangingPunct="1">
              <a:spcAft>
                <a:spcPts val="0"/>
              </a:spcAft>
              <a:defRPr/>
            </a:pPr>
            <a:endParaRPr lang="en-IE" sz="2400" dirty="0">
              <a:cs typeface="Times New Roman" panose="02020603050405020304" pitchFamily="18" charset="0"/>
            </a:endParaRPr>
          </a:p>
          <a:p>
            <a:pPr eaLnBrk="1" fontAlgn="auto" hangingPunct="1">
              <a:spcAft>
                <a:spcPts val="0"/>
              </a:spcAft>
              <a:defRPr/>
            </a:pPr>
            <a:r>
              <a:rPr lang="en-IE" sz="2400" dirty="0">
                <a:cs typeface="Times New Roman" panose="02020603050405020304" pitchFamily="18" charset="0"/>
              </a:rPr>
              <a:t>What about the issue of Ownership? </a:t>
            </a:r>
          </a:p>
          <a:p>
            <a:pPr marL="0" indent="0" eaLnBrk="1" fontAlgn="auto" hangingPunct="1">
              <a:spcAft>
                <a:spcPts val="0"/>
              </a:spcAft>
              <a:buNone/>
              <a:defRPr/>
            </a:pPr>
            <a:r>
              <a:rPr lang="en-IE" sz="2400" dirty="0">
                <a:cs typeface="Times New Roman" panose="02020603050405020304" pitchFamily="18" charset="0"/>
              </a:rPr>
              <a:t>- Protecting and respecting the rights of creators and developers to </a:t>
            </a:r>
          </a:p>
          <a:p>
            <a:pPr marL="0" indent="0" eaLnBrk="1" fontAlgn="auto" hangingPunct="1">
              <a:spcAft>
                <a:spcPts val="0"/>
              </a:spcAft>
              <a:buNone/>
              <a:defRPr/>
            </a:pPr>
            <a:r>
              <a:rPr lang="en-IE" sz="2400" dirty="0">
                <a:cs typeface="Times New Roman" panose="02020603050405020304" pitchFamily="18" charset="0"/>
              </a:rPr>
              <a:t>things the make, to their livelihood associated with those things, </a:t>
            </a:r>
          </a:p>
          <a:p>
            <a:pPr marL="0" indent="0" eaLnBrk="1" fontAlgn="auto" hangingPunct="1">
              <a:spcAft>
                <a:spcPts val="0"/>
              </a:spcAft>
              <a:buNone/>
              <a:defRPr/>
            </a:pPr>
            <a:r>
              <a:rPr lang="en-IE" sz="2400" dirty="0">
                <a:cs typeface="Times New Roman" panose="02020603050405020304" pitchFamily="18" charset="0"/>
              </a:rPr>
              <a:t>and to the economic health of companies/institutions that employ </a:t>
            </a:r>
          </a:p>
          <a:p>
            <a:pPr marL="0" indent="0" eaLnBrk="1" fontAlgn="auto" hangingPunct="1">
              <a:spcAft>
                <a:spcPts val="0"/>
              </a:spcAft>
              <a:buNone/>
              <a:defRPr/>
            </a:pPr>
            <a:r>
              <a:rPr lang="en-IE" sz="2400" dirty="0">
                <a:cs typeface="Times New Roman" panose="02020603050405020304" pitchFamily="18" charset="0"/>
              </a:rPr>
              <a:t>them.</a:t>
            </a:r>
          </a:p>
          <a:p>
            <a:pPr eaLnBrk="1" fontAlgn="auto" hangingPunct="1">
              <a:spcAft>
                <a:spcPts val="0"/>
              </a:spcAft>
              <a:defRPr/>
            </a:pPr>
            <a:endParaRPr lang="en-IE" sz="2400" dirty="0">
              <a:cs typeface="Times New Roman" panose="02020603050405020304" pitchFamily="18" charset="0"/>
            </a:endParaRPr>
          </a:p>
          <a:p>
            <a:pPr marL="0" indent="0" eaLnBrk="1" fontAlgn="auto" hangingPunct="1">
              <a:spcAft>
                <a:spcPts val="0"/>
              </a:spcAft>
              <a:buNone/>
              <a:defRPr/>
            </a:pPr>
            <a:endParaRPr lang="en-IE" sz="2400" dirty="0">
              <a:cs typeface="Times New Roman" panose="02020603050405020304" pitchFamily="18" charset="0"/>
            </a:endParaRPr>
          </a:p>
          <a:p>
            <a:pPr eaLnBrk="1" fontAlgn="auto" hangingPunct="1">
              <a:spcAft>
                <a:spcPts val="0"/>
              </a:spcAft>
              <a:defRPr/>
            </a:pPr>
            <a:endParaRPr lang="en-IE" sz="2400" dirty="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571500" indent="-571500" eaLnBrk="1" fontAlgn="auto" hangingPunct="1">
              <a:spcAft>
                <a:spcPts val="0"/>
              </a:spcAft>
              <a:buFont typeface="Wingdings" panose="05000000000000000000" pitchFamily="2" charset="2"/>
              <a:buNone/>
              <a:defRPr/>
            </a:pPr>
            <a:endParaRPr lang="en-GB" sz="2400" b="1"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p:txBody>
      </p:sp>
    </p:spTree>
    <p:extLst>
      <p:ext uri="{BB962C8B-B14F-4D97-AF65-F5344CB8AC3E}">
        <p14:creationId xmlns:p14="http://schemas.microsoft.com/office/powerpoint/2010/main" val="2300509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1D619-FE4D-C090-3AEF-E11A3A385ED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7D6F77-1BC7-1607-B02F-801761DF4AB4}"/>
              </a:ext>
            </a:extLst>
          </p:cNvPr>
          <p:cNvSpPr>
            <a:spLocks noGrp="1"/>
          </p:cNvSpPr>
          <p:nvPr>
            <p:ph idx="1"/>
          </p:nvPr>
        </p:nvSpPr>
        <p:spPr>
          <a:xfrm>
            <a:off x="250031" y="92468"/>
            <a:ext cx="8643938" cy="6441897"/>
          </a:xfrm>
        </p:spPr>
        <p:txBody>
          <a:bodyPr rtlCol="0">
            <a:normAutofit/>
          </a:bodyPr>
          <a:lstStyle/>
          <a:p>
            <a:pPr marL="0" indent="0" eaLnBrk="1" fontAlgn="auto" hangingPunct="1">
              <a:spcAft>
                <a:spcPts val="0"/>
              </a:spcAft>
              <a:buNone/>
              <a:defRPr/>
            </a:pPr>
            <a:endParaRPr lang="en-IE" altLang="en-US" sz="2400" dirty="0">
              <a:cs typeface="Times New Roman" panose="02020603050405020304" pitchFamily="18" charset="0"/>
            </a:endParaRPr>
          </a:p>
          <a:p>
            <a:pPr marL="0" indent="0" eaLnBrk="1" fontAlgn="auto" hangingPunct="1">
              <a:spcAft>
                <a:spcPts val="0"/>
              </a:spcAft>
              <a:buNone/>
              <a:defRPr/>
            </a:pPr>
            <a:r>
              <a:rPr lang="en-IE" sz="2800" b="0" i="0" dirty="0">
                <a:solidFill>
                  <a:srgbClr val="1A1A1A"/>
                </a:solidFill>
                <a:effectLst/>
                <a:latin typeface="Calibri" panose="020F0502020204030204" pitchFamily="34" charset="0"/>
                <a:cs typeface="Calibri" panose="020F0502020204030204" pitchFamily="34" charset="0"/>
              </a:rPr>
              <a:t>‘Environmental ethics is the discipline in philosophy that </a:t>
            </a:r>
          </a:p>
          <a:p>
            <a:pPr marL="0" indent="0" eaLnBrk="1" fontAlgn="auto" hangingPunct="1">
              <a:spcAft>
                <a:spcPts val="0"/>
              </a:spcAft>
              <a:buNone/>
              <a:defRPr/>
            </a:pPr>
            <a:r>
              <a:rPr lang="en-IE" sz="2800" b="0" i="0" dirty="0">
                <a:solidFill>
                  <a:srgbClr val="1A1A1A"/>
                </a:solidFill>
                <a:effectLst/>
                <a:latin typeface="Calibri" panose="020F0502020204030204" pitchFamily="34" charset="0"/>
                <a:cs typeface="Calibri" panose="020F0502020204030204" pitchFamily="34" charset="0"/>
              </a:rPr>
              <a:t>studies the moral relationship of human beings to, and </a:t>
            </a:r>
          </a:p>
          <a:p>
            <a:pPr marL="0" indent="0" eaLnBrk="1" fontAlgn="auto" hangingPunct="1">
              <a:spcAft>
                <a:spcPts val="0"/>
              </a:spcAft>
              <a:buNone/>
              <a:defRPr/>
            </a:pPr>
            <a:r>
              <a:rPr lang="en-IE" sz="2800" b="0" i="0" dirty="0">
                <a:solidFill>
                  <a:srgbClr val="1A1A1A"/>
                </a:solidFill>
                <a:effectLst/>
                <a:latin typeface="Calibri" panose="020F0502020204030204" pitchFamily="34" charset="0"/>
                <a:cs typeface="Calibri" panose="020F0502020204030204" pitchFamily="34" charset="0"/>
              </a:rPr>
              <a:t>also the value and moral status of, the environment and </a:t>
            </a:r>
          </a:p>
          <a:p>
            <a:pPr marL="0" indent="0" eaLnBrk="1" fontAlgn="auto" hangingPunct="1">
              <a:spcAft>
                <a:spcPts val="0"/>
              </a:spcAft>
              <a:buNone/>
              <a:defRPr/>
            </a:pPr>
            <a:r>
              <a:rPr lang="en-IE" sz="2800" b="0" i="0" dirty="0">
                <a:solidFill>
                  <a:srgbClr val="1A1A1A"/>
                </a:solidFill>
                <a:effectLst/>
                <a:latin typeface="Calibri" panose="020F0502020204030204" pitchFamily="34" charset="0"/>
                <a:cs typeface="Calibri" panose="020F0502020204030204" pitchFamily="34" charset="0"/>
              </a:rPr>
              <a:t>its non-human contents.’ (Brennan, 2022)</a:t>
            </a:r>
            <a:r>
              <a:rPr lang="en-IE" altLang="en-US" sz="2800" dirty="0">
                <a:latin typeface="Calibri" panose="020F0502020204030204" pitchFamily="34" charset="0"/>
                <a:cs typeface="Calibri" panose="020F0502020204030204" pitchFamily="34" charset="0"/>
              </a:rPr>
              <a:t> </a:t>
            </a:r>
          </a:p>
          <a:p>
            <a:pPr marL="0" indent="0" eaLnBrk="1" fontAlgn="auto" hangingPunct="1">
              <a:spcAft>
                <a:spcPts val="0"/>
              </a:spcAft>
              <a:buNone/>
              <a:defRPr/>
            </a:pPr>
            <a:endParaRPr lang="en-IE" altLang="en-US" sz="2800" dirty="0">
              <a:cs typeface="Times New Roman" panose="02020603050405020304" pitchFamily="18" charset="0"/>
            </a:endParaRPr>
          </a:p>
          <a:p>
            <a:pPr marL="0" indent="0" eaLnBrk="1" fontAlgn="auto" hangingPunct="1">
              <a:spcAft>
                <a:spcPts val="0"/>
              </a:spcAft>
              <a:buNone/>
              <a:defRPr/>
            </a:pPr>
            <a:endParaRPr lang="en-IE" altLang="en-US" sz="2800" dirty="0">
              <a:cs typeface="Times New Roman" panose="02020603050405020304" pitchFamily="18" charset="0"/>
            </a:endParaRPr>
          </a:p>
          <a:p>
            <a:pPr marL="0" indent="0" eaLnBrk="1" fontAlgn="auto" hangingPunct="1">
              <a:spcAft>
                <a:spcPts val="0"/>
              </a:spcAft>
              <a:buNone/>
              <a:defRPr/>
            </a:pPr>
            <a:r>
              <a:rPr lang="en-IE" sz="2400" dirty="0">
                <a:cs typeface="Times New Roman" panose="02020603050405020304" pitchFamily="18" charset="0"/>
              </a:rPr>
              <a:t>                                                                     Engineering and </a:t>
            </a:r>
          </a:p>
          <a:p>
            <a:pPr marL="0" indent="0" eaLnBrk="1" fontAlgn="auto" hangingPunct="1">
              <a:spcAft>
                <a:spcPts val="0"/>
              </a:spcAft>
              <a:buNone/>
              <a:defRPr/>
            </a:pPr>
            <a:r>
              <a:rPr lang="en-IE" sz="2400" dirty="0">
                <a:cs typeface="Times New Roman" panose="02020603050405020304" pitchFamily="18" charset="0"/>
              </a:rPr>
              <a:t>                                                                   Environmental Ethics</a:t>
            </a:r>
          </a:p>
          <a:p>
            <a:pPr eaLnBrk="1" fontAlgn="auto" hangingPunct="1">
              <a:spcAft>
                <a:spcPts val="0"/>
              </a:spcAft>
              <a:buFont typeface="Wingdings" panose="05000000000000000000" pitchFamily="2" charset="2"/>
              <a:buChar char="q"/>
              <a:defRPr/>
            </a:pPr>
            <a:endParaRPr lang="en-IE" sz="2400" dirty="0">
              <a:latin typeface="Times New Roman" panose="02020603050405020304" pitchFamily="18" charset="0"/>
              <a:cs typeface="Times New Roman" panose="02020603050405020304" pitchFamily="18" charset="0"/>
            </a:endParaRPr>
          </a:p>
          <a:p>
            <a:pPr marL="0" indent="0" algn="ctr"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457200" indent="-457200" algn="ctr" eaLnBrk="1" fontAlgn="auto" hangingPunct="1">
              <a:spcAft>
                <a:spcPts val="0"/>
              </a:spcAft>
              <a:buFont typeface="Arial" panose="020B0604020202020204" pitchFamily="34" charset="0"/>
              <a:buAutoNum type="arabicPeriod"/>
              <a:defRPr/>
            </a:pPr>
            <a:endParaRPr lang="en-GB" sz="2400" dirty="0">
              <a:latin typeface="Times New Roman" panose="02020603050405020304" pitchFamily="18" charset="0"/>
              <a:cs typeface="Times New Roman" panose="02020603050405020304" pitchFamily="18" charset="0"/>
            </a:endParaRPr>
          </a:p>
          <a:p>
            <a:pPr marL="457200" indent="-457200" algn="ctr" eaLnBrk="1" fontAlgn="auto" hangingPunct="1">
              <a:spcAft>
                <a:spcPts val="0"/>
              </a:spcAft>
              <a:buFont typeface="Arial" panose="020B0604020202020204" pitchFamily="34" charset="0"/>
              <a:buAutoNum type="arabicPeriod"/>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571500" indent="-571500" eaLnBrk="1" fontAlgn="auto" hangingPunct="1">
              <a:spcAft>
                <a:spcPts val="0"/>
              </a:spcAft>
              <a:buFont typeface="Wingdings" panose="05000000000000000000" pitchFamily="2" charset="2"/>
              <a:buNone/>
              <a:defRPr/>
            </a:pPr>
            <a:endParaRPr lang="en-GB" sz="2400" b="1"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p:txBody>
      </p:sp>
      <p:pic>
        <p:nvPicPr>
          <p:cNvPr id="3074" name="Picture 2" descr="Positive Effects of Environmental Destruction | Funny times, School jokes,  Environment">
            <a:extLst>
              <a:ext uri="{FF2B5EF4-FFF2-40B4-BE49-F238E27FC236}">
                <a16:creationId xmlns:a16="http://schemas.microsoft.com/office/drawing/2014/main" id="{EA893ACA-C276-1168-DC96-555EC9D4DE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888"/>
          <a:stretch/>
        </p:blipFill>
        <p:spPr bwMode="auto">
          <a:xfrm>
            <a:off x="590249" y="2709809"/>
            <a:ext cx="3652979" cy="3917022"/>
          </a:xfrm>
          <a:prstGeom prst="rect">
            <a:avLst/>
          </a:prstGeom>
          <a:solidFill>
            <a:schemeClr val="tx1"/>
          </a:solidFill>
        </p:spPr>
      </p:pic>
    </p:spTree>
    <p:extLst>
      <p:ext uri="{BB962C8B-B14F-4D97-AF65-F5344CB8AC3E}">
        <p14:creationId xmlns:p14="http://schemas.microsoft.com/office/powerpoint/2010/main" val="2463936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72BD1-D49B-887B-F96A-7A7AAD29A7B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9C7ACD-D250-92A3-DCE4-EE4E8E3B7E5C}"/>
              </a:ext>
            </a:extLst>
          </p:cNvPr>
          <p:cNvSpPr>
            <a:spLocks noGrp="1"/>
          </p:cNvSpPr>
          <p:nvPr>
            <p:ph idx="1"/>
          </p:nvPr>
        </p:nvSpPr>
        <p:spPr>
          <a:xfrm>
            <a:off x="277402" y="267128"/>
            <a:ext cx="8537825" cy="6381322"/>
          </a:xfrm>
        </p:spPr>
        <p:txBody>
          <a:bodyPr rtlCol="0">
            <a:normAutofit/>
          </a:bodyPr>
          <a:lstStyle/>
          <a:p>
            <a:pPr eaLnBrk="1" fontAlgn="auto" hangingPunct="1">
              <a:spcAft>
                <a:spcPts val="0"/>
              </a:spcAft>
              <a:defRPr/>
            </a:pPr>
            <a:r>
              <a:rPr lang="en-IE" sz="2800" dirty="0">
                <a:cs typeface="Times New Roman" panose="02020603050405020304" pitchFamily="18" charset="0"/>
              </a:rPr>
              <a:t>Ownership?</a:t>
            </a:r>
          </a:p>
          <a:p>
            <a:pPr marL="0" indent="0" eaLnBrk="1" fontAlgn="auto" hangingPunct="1">
              <a:spcAft>
                <a:spcPts val="0"/>
              </a:spcAft>
              <a:buNone/>
              <a:defRPr/>
            </a:pPr>
            <a:r>
              <a:rPr lang="en-IE" sz="2600" dirty="0">
                <a:cs typeface="Times New Roman" panose="02020603050405020304" pitchFamily="18" charset="0"/>
              </a:rPr>
              <a:t>- What do creators and developers own?</a:t>
            </a:r>
          </a:p>
          <a:p>
            <a:pPr marL="0" indent="0" eaLnBrk="1" fontAlgn="auto" hangingPunct="1">
              <a:spcAft>
                <a:spcPts val="0"/>
              </a:spcAft>
              <a:buNone/>
              <a:defRPr/>
            </a:pPr>
            <a:r>
              <a:rPr lang="en-IE" sz="2600" dirty="0">
                <a:cs typeface="Times New Roman" panose="02020603050405020304" pitchFamily="18" charset="0"/>
              </a:rPr>
              <a:t> - Co-creators?</a:t>
            </a:r>
          </a:p>
          <a:p>
            <a:pPr marL="0" indent="0" eaLnBrk="1" fontAlgn="auto" hangingPunct="1">
              <a:spcAft>
                <a:spcPts val="0"/>
              </a:spcAft>
              <a:buNone/>
              <a:defRPr/>
            </a:pPr>
            <a:r>
              <a:rPr lang="en-IE" sz="2600" dirty="0">
                <a:cs typeface="Times New Roman" panose="02020603050405020304" pitchFamily="18" charset="0"/>
              </a:rPr>
              <a:t>-  Incorporating or using existing innovation?</a:t>
            </a:r>
          </a:p>
          <a:p>
            <a:pPr marL="0" indent="0" eaLnBrk="1" fontAlgn="auto" hangingPunct="1">
              <a:spcAft>
                <a:spcPts val="0"/>
              </a:spcAft>
              <a:buNone/>
              <a:defRPr/>
            </a:pPr>
            <a:endParaRPr lang="en-IE" sz="2400" b="1" dirty="0">
              <a:cs typeface="Times New Roman" panose="02020603050405020304" pitchFamily="18" charset="0"/>
            </a:endParaRPr>
          </a:p>
          <a:p>
            <a:pPr marL="0" indent="0" eaLnBrk="1" fontAlgn="auto" hangingPunct="1">
              <a:spcAft>
                <a:spcPts val="0"/>
              </a:spcAft>
              <a:buNone/>
              <a:defRPr/>
            </a:pPr>
            <a:endParaRPr lang="en-IE" sz="2400" b="1" dirty="0">
              <a:cs typeface="Times New Roman" panose="02020603050405020304" pitchFamily="18" charset="0"/>
            </a:endParaRPr>
          </a:p>
          <a:p>
            <a:pPr eaLnBrk="1" fontAlgn="auto" hangingPunct="1">
              <a:spcAft>
                <a:spcPts val="0"/>
              </a:spcAft>
              <a:buFont typeface="Wingdings" panose="05000000000000000000" pitchFamily="2" charset="2"/>
              <a:buChar char="q"/>
              <a:defRPr/>
            </a:pPr>
            <a:r>
              <a:rPr lang="en-IE" sz="2400" b="1" dirty="0">
                <a:cs typeface="Times New Roman" panose="02020603050405020304" pitchFamily="18" charset="0"/>
              </a:rPr>
              <a:t>Computer systems safety</a:t>
            </a:r>
          </a:p>
          <a:p>
            <a:pPr eaLnBrk="1" fontAlgn="auto" hangingPunct="1">
              <a:spcAft>
                <a:spcPts val="0"/>
              </a:spcAft>
              <a:buFont typeface="Wingdings" panose="05000000000000000000" pitchFamily="2" charset="2"/>
              <a:buChar char="q"/>
              <a:defRPr/>
            </a:pPr>
            <a:endParaRPr lang="en-IE" sz="2400" dirty="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ea typeface="+mn-ea"/>
                <a:cs typeface="+mn-cs"/>
              </a:rPr>
              <a:t>- Engineering decisions can affect the functionality of computer systems (affecting users directly/the public indirectly).</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altLang="en-US" sz="2400" b="0" i="0" u="none" strike="noStrike" kern="1200" cap="none" spc="0" normalizeH="0" baseline="0" noProof="0" dirty="0">
              <a:ln>
                <a:noFill/>
              </a:ln>
              <a:solidFill>
                <a:prstClr val="black"/>
              </a:solidFill>
              <a:effectLst/>
              <a:uLnTx/>
              <a:uFillTx/>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IE" altLang="en-US" sz="2400" dirty="0">
                <a:solidFill>
                  <a:prstClr val="black"/>
                </a:solidFill>
              </a:rPr>
              <a:t>- </a:t>
            </a:r>
            <a:r>
              <a:rPr kumimoji="0" lang="en-IE" altLang="en-US" sz="2400" b="0" i="0" u="none" strike="noStrike" kern="1200" cap="none" spc="0" normalizeH="0" baseline="0" noProof="0" dirty="0">
                <a:ln>
                  <a:noFill/>
                </a:ln>
                <a:solidFill>
                  <a:prstClr val="black"/>
                </a:solidFill>
                <a:effectLst/>
                <a:uLnTx/>
                <a:uFillTx/>
                <a:ea typeface="+mn-ea"/>
                <a:cs typeface="+mn-cs"/>
              </a:rPr>
              <a:t>Computing has real world effects and consequences – think of the use of intelligent devices in environment systems, transport, medical settings, weapons and other safety-critical systems</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IE" altLang="en-US" sz="2400" dirty="0">
              <a:solidFill>
                <a:prstClr val="black"/>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altLang="en-US" sz="2400" b="0" i="0" u="none" strike="noStrike" kern="1200" cap="none" spc="0" normalizeH="0" baseline="0" noProof="0" dirty="0">
              <a:ln>
                <a:noFill/>
              </a:ln>
              <a:solidFill>
                <a:prstClr val="black"/>
              </a:solidFill>
              <a:effectLst/>
              <a:uLnTx/>
              <a:uFillTx/>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IE" altLang="en-US" sz="2400" dirty="0">
              <a:solidFill>
                <a:prstClr val="black"/>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IE" altLang="en-US" sz="2400" dirty="0">
              <a:solidFill>
                <a:prstClr val="black"/>
              </a:solidFill>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571500" indent="-571500" eaLnBrk="1" fontAlgn="auto" hangingPunct="1">
              <a:spcAft>
                <a:spcPts val="0"/>
              </a:spcAft>
              <a:buFont typeface="Wingdings" panose="05000000000000000000" pitchFamily="2" charset="2"/>
              <a:buNone/>
              <a:defRPr/>
            </a:pPr>
            <a:endParaRPr lang="en-GB" sz="2400" b="1"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p:txBody>
      </p:sp>
    </p:spTree>
    <p:extLst>
      <p:ext uri="{BB962C8B-B14F-4D97-AF65-F5344CB8AC3E}">
        <p14:creationId xmlns:p14="http://schemas.microsoft.com/office/powerpoint/2010/main" val="755073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3BDC1-EDD6-0F9B-7C4D-D79624C88855}"/>
            </a:ext>
          </a:extLst>
        </p:cNvPr>
        <p:cNvGrpSpPr/>
        <p:nvPr/>
      </p:nvGrpSpPr>
      <p:grpSpPr>
        <a:xfrm>
          <a:off x="0" y="0"/>
          <a:ext cx="0" cy="0"/>
          <a:chOff x="0" y="0"/>
          <a:chExt cx="0" cy="0"/>
        </a:xfrm>
      </p:grpSpPr>
      <p:sp>
        <p:nvSpPr>
          <p:cNvPr id="38914" name="Content Placeholder 2">
            <a:extLst>
              <a:ext uri="{FF2B5EF4-FFF2-40B4-BE49-F238E27FC236}">
                <a16:creationId xmlns:a16="http://schemas.microsoft.com/office/drawing/2014/main" id="{7910BB29-77BE-C0A4-65E8-22292CFF1579}"/>
              </a:ext>
            </a:extLst>
          </p:cNvPr>
          <p:cNvSpPr>
            <a:spLocks noGrp="1"/>
          </p:cNvSpPr>
          <p:nvPr>
            <p:ph idx="1"/>
          </p:nvPr>
        </p:nvSpPr>
        <p:spPr>
          <a:xfrm>
            <a:off x="228600" y="79375"/>
            <a:ext cx="8686800" cy="6473825"/>
          </a:xfrm>
        </p:spPr>
        <p:txBody>
          <a:bodyPr/>
          <a:lstStyle/>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endParaRPr lang="en-IE" altLang="en-US" dirty="0">
              <a:ea typeface="ＭＳ Ｐゴシック" panose="020B0600070205080204" pitchFamily="34" charset="-128"/>
            </a:endParaRPr>
          </a:p>
        </p:txBody>
      </p:sp>
      <p:sp>
        <p:nvSpPr>
          <p:cNvPr id="40963" name="TextBox 2">
            <a:extLst>
              <a:ext uri="{FF2B5EF4-FFF2-40B4-BE49-F238E27FC236}">
                <a16:creationId xmlns:a16="http://schemas.microsoft.com/office/drawing/2014/main" id="{C3F6834B-6302-40C9-C767-4EFA8D2DEC6C}"/>
              </a:ext>
            </a:extLst>
          </p:cNvPr>
          <p:cNvSpPr txBox="1">
            <a:spLocks noChangeArrowheads="1"/>
          </p:cNvSpPr>
          <p:nvPr/>
        </p:nvSpPr>
        <p:spPr bwMode="auto">
          <a:xfrm>
            <a:off x="171450" y="396875"/>
            <a:ext cx="4343400" cy="3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IE" altLang="en-US" sz="2800" b="0" i="0" u="none" strike="noStrike" kern="1200" cap="none" spc="0" normalizeH="0" baseline="0" noProof="0" dirty="0">
                <a:ln>
                  <a:noFill/>
                </a:ln>
                <a:solidFill>
                  <a:prstClr val="black"/>
                </a:solidFill>
                <a:effectLst/>
                <a:uLnTx/>
                <a:uFillTx/>
                <a:latin typeface="Aharoni" panose="02010803020104030203" pitchFamily="2" charset="-79"/>
                <a:ea typeface="+mn-ea"/>
                <a:cs typeface="Aharoni" panose="02010803020104030203" pitchFamily="2" charset="-79"/>
              </a:rPr>
              <a:t>Case Study 17:</a:t>
            </a: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IE" altLang="en-US" sz="2800" b="0" i="0" u="none" strike="noStrike" kern="1200" cap="none" spc="0" normalizeH="0" baseline="0" noProof="0" dirty="0" err="1">
                <a:ln>
                  <a:noFill/>
                </a:ln>
                <a:solidFill>
                  <a:prstClr val="black"/>
                </a:solidFill>
                <a:effectLst/>
                <a:uLnTx/>
                <a:uFillTx/>
                <a:latin typeface="Aharoni" panose="02010803020104030203" pitchFamily="2" charset="-79"/>
                <a:ea typeface="+mn-ea"/>
                <a:cs typeface="Aharoni" panose="02010803020104030203" pitchFamily="2" charset="-79"/>
              </a:rPr>
              <a:t>Therac</a:t>
            </a:r>
            <a:r>
              <a:rPr kumimoji="0" lang="en-IE" altLang="en-US" sz="2800" b="0" i="0" u="none" strike="noStrike" kern="1200" cap="none" spc="0" normalizeH="0" baseline="0" noProof="0" dirty="0">
                <a:ln>
                  <a:noFill/>
                </a:ln>
                <a:solidFill>
                  <a:prstClr val="black"/>
                </a:solidFill>
                <a:effectLst/>
                <a:uLnTx/>
                <a:uFillTx/>
                <a:latin typeface="Aharoni" panose="02010803020104030203" pitchFamily="2" charset="-79"/>
                <a:ea typeface="+mn-ea"/>
                <a:cs typeface="Aharoni" panose="02010803020104030203" pitchFamily="2" charset="-79"/>
              </a:rPr>
              <a:t> 25</a:t>
            </a:r>
            <a:endParaRPr kumimoji="0" lang="en-IE" alt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When design and use </a:t>
            </a: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of software in </a:t>
            </a: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safety-critical </a:t>
            </a: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applications fails who </a:t>
            </a: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Is responsible</a:t>
            </a:r>
            <a:endParaRPr kumimoji="0" lang="en-IE" altLang="en-US" sz="2400" b="0" i="0" u="none" strike="noStrike" kern="1200" cap="none" spc="0" normalizeH="0" baseline="0" noProof="0" dirty="0">
              <a:ln>
                <a:noFill/>
              </a:ln>
              <a:solidFill>
                <a:prstClr val="black"/>
              </a:solidFill>
              <a:effectLst/>
              <a:uLnTx/>
              <a:uFillTx/>
              <a:latin typeface="Aharoni" panose="02010803020104030203" pitchFamily="2" charset="-79"/>
              <a:ea typeface="+mn-ea"/>
              <a:cs typeface="Aharoni" panose="02010803020104030203" pitchFamily="2" charset="-79"/>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IE" altLang="en-US" sz="2400" b="0" i="0" u="none" strike="noStrike" kern="1200" cap="none" spc="0" normalizeH="0" baseline="0" noProof="0" dirty="0">
              <a:ln>
                <a:noFill/>
              </a:ln>
              <a:solidFill>
                <a:prstClr val="black"/>
              </a:solidFill>
              <a:effectLst/>
              <a:uLnTx/>
              <a:uFillTx/>
              <a:latin typeface="Aharoni" panose="02010803020104030203" pitchFamily="2" charset="-79"/>
              <a:ea typeface="+mn-ea"/>
              <a:cs typeface="Aharoni" panose="02010803020104030203" pitchFamily="2" charset="-79"/>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IE" altLang="en-US" sz="2400" b="0" i="0" u="none" strike="noStrike" kern="1200" cap="none" spc="0" normalizeH="0" baseline="0" noProof="0" dirty="0">
              <a:ln>
                <a:noFill/>
              </a:ln>
              <a:solidFill>
                <a:prstClr val="black"/>
              </a:solidFill>
              <a:effectLst/>
              <a:uLnTx/>
              <a:uFillTx/>
              <a:latin typeface="Aharoni" panose="02010803020104030203" pitchFamily="2" charset="-79"/>
              <a:ea typeface="+mn-ea"/>
              <a:cs typeface="Aharoni" panose="02010803020104030203" pitchFamily="2" charset="-79"/>
            </a:endParaRPr>
          </a:p>
        </p:txBody>
      </p:sp>
      <p:pic>
        <p:nvPicPr>
          <p:cNvPr id="38916" name="Picture 6">
            <a:extLst>
              <a:ext uri="{FF2B5EF4-FFF2-40B4-BE49-F238E27FC236}">
                <a16:creationId xmlns:a16="http://schemas.microsoft.com/office/drawing/2014/main" id="{61381C97-61E3-E98A-A179-FBD9D87D5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016" y="79375"/>
            <a:ext cx="5792056" cy="497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266D2BC-F87B-5A4D-3C60-EEB1808B3074}"/>
              </a:ext>
            </a:extLst>
          </p:cNvPr>
          <p:cNvSpPr txBox="1"/>
          <p:nvPr/>
        </p:nvSpPr>
        <p:spPr>
          <a:xfrm>
            <a:off x="225835" y="5229761"/>
            <a:ext cx="8578029" cy="1323439"/>
          </a:xfrm>
          <a:prstGeom prst="rect">
            <a:avLst/>
          </a:prstGeom>
          <a:solidFill>
            <a:schemeClr val="bg2"/>
          </a:solidFill>
          <a:ln>
            <a:solidFill>
              <a:schemeClr val="bg2"/>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Therac-25 was a medical linear accelerator (targeted X-ray beams on cancerous tissue). Operators were told that there were "so many safety mechanisms" that it was "virtually impossible" to overdose a patient, this is exactly what did occur in six documented cases</a:t>
            </a:r>
          </a:p>
        </p:txBody>
      </p:sp>
    </p:spTree>
    <p:extLst>
      <p:ext uri="{BB962C8B-B14F-4D97-AF65-F5344CB8AC3E}">
        <p14:creationId xmlns:p14="http://schemas.microsoft.com/office/powerpoint/2010/main" val="1140397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72589-9348-E3E7-103E-61EF90B3F99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A51E8C-5E28-7BDA-B681-5EE1FA803F7E}"/>
              </a:ext>
            </a:extLst>
          </p:cNvPr>
          <p:cNvSpPr>
            <a:spLocks noGrp="1"/>
          </p:cNvSpPr>
          <p:nvPr>
            <p:ph idx="1"/>
          </p:nvPr>
        </p:nvSpPr>
        <p:spPr>
          <a:xfrm>
            <a:off x="241443" y="272267"/>
            <a:ext cx="8661114" cy="6313468"/>
          </a:xfrm>
        </p:spPr>
        <p:txBody>
          <a:bodyPr rtlCol="0">
            <a:normAutofit lnSpcReduction="10000"/>
          </a:bodyPr>
          <a:lstStyle/>
          <a:p>
            <a:pPr eaLnBrk="1" fontAlgn="auto" hangingPunct="1">
              <a:spcAft>
                <a:spcPts val="0"/>
              </a:spcAft>
              <a:buFont typeface="Wingdings" panose="05000000000000000000" pitchFamily="2" charset="2"/>
              <a:buChar char="q"/>
              <a:defRPr/>
            </a:pPr>
            <a:r>
              <a:rPr lang="en-IE" sz="2400" dirty="0">
                <a:cs typeface="Times New Roman" panose="02020603050405020304" pitchFamily="18" charset="0"/>
              </a:rPr>
              <a:t>Artificial Intelligence (AI)</a:t>
            </a:r>
          </a:p>
          <a:p>
            <a:pPr marL="0" indent="0" eaLnBrk="1" fontAlgn="auto" hangingPunct="1">
              <a:spcAft>
                <a:spcPts val="0"/>
              </a:spcAft>
              <a:buNone/>
              <a:defRPr/>
            </a:pPr>
            <a:endParaRPr lang="en-IE" sz="2000" dirty="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000" kern="0" dirty="0">
              <a:effectLst/>
              <a:ea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000" kern="0" dirty="0">
              <a:ea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000" kern="0" dirty="0">
              <a:ea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r>
              <a:rPr lang="en-IE" sz="2400" kern="0" dirty="0">
                <a:effectLst/>
                <a:ea typeface="Times New Roman" panose="02020603050405020304" pitchFamily="18" charset="0"/>
                <a:cs typeface="Times New Roman" panose="02020603050405020304" pitchFamily="18" charset="0"/>
              </a:rPr>
              <a:t>- </a:t>
            </a:r>
            <a:r>
              <a:rPr lang="en-IE" sz="2400" b="1" kern="0" dirty="0">
                <a:effectLst/>
                <a:ea typeface="Times New Roman" panose="02020603050405020304" pitchFamily="18" charset="0"/>
                <a:cs typeface="Times New Roman" panose="02020603050405020304" pitchFamily="18" charset="0"/>
              </a:rPr>
              <a:t>A lack of transparency (opacity) about how AI works</a:t>
            </a:r>
            <a:r>
              <a:rPr lang="en-IE" sz="2400" kern="0" dirty="0">
                <a:effectLst/>
                <a:ea typeface="Times New Roman" panose="02020603050405020304" pitchFamily="18" charset="0"/>
                <a:cs typeface="Times New Roman" panose="02020603050405020304" pitchFamily="18" charset="0"/>
              </a:rPr>
              <a:t>:</a:t>
            </a:r>
          </a:p>
          <a:p>
            <a:pPr marL="0" indent="0" eaLnBrk="1" fontAlgn="auto" hangingPunct="1">
              <a:spcAft>
                <a:spcPts val="0"/>
              </a:spcAft>
              <a:buFont typeface="Arial" panose="020B0604020202020204" pitchFamily="34" charset="0"/>
              <a:buNone/>
              <a:defRPr/>
            </a:pPr>
            <a:endParaRPr lang="en-IE" sz="2000" kern="0" dirty="0">
              <a:ea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r>
              <a:rPr lang="en-IE" sz="2000" kern="0" dirty="0">
                <a:ea typeface="Times New Roman" panose="02020603050405020304" pitchFamily="18" charset="0"/>
                <a:cs typeface="Times New Roman" panose="02020603050405020304" pitchFamily="18" charset="0"/>
              </a:rPr>
              <a:t>Example: A decision-making process affects a person in a particular way (the fail </a:t>
            </a:r>
          </a:p>
          <a:p>
            <a:pPr marL="0" indent="0" eaLnBrk="1" fontAlgn="auto" hangingPunct="1">
              <a:spcAft>
                <a:spcPts val="0"/>
              </a:spcAft>
              <a:buFont typeface="Arial" panose="020B0604020202020204" pitchFamily="34" charset="0"/>
              <a:buNone/>
              <a:defRPr/>
            </a:pPr>
            <a:r>
              <a:rPr lang="en-IE" sz="2000" kern="0" dirty="0">
                <a:ea typeface="Times New Roman" panose="02020603050405020304" pitchFamily="18" charset="0"/>
                <a:cs typeface="Times New Roman" panose="02020603050405020304" pitchFamily="18" charset="0"/>
              </a:rPr>
              <a:t>to get a mortgage from a bank), that person has no idea how the decision was </a:t>
            </a:r>
          </a:p>
          <a:p>
            <a:pPr marL="0" indent="0" eaLnBrk="1" fontAlgn="auto" hangingPunct="1">
              <a:spcAft>
                <a:spcPts val="0"/>
              </a:spcAft>
              <a:buFont typeface="Arial" panose="020B0604020202020204" pitchFamily="34" charset="0"/>
              <a:buNone/>
              <a:defRPr/>
            </a:pPr>
            <a:r>
              <a:rPr lang="en-IE" sz="2000" kern="0" dirty="0">
                <a:ea typeface="Times New Roman" panose="02020603050405020304" pitchFamily="18" charset="0"/>
                <a:cs typeface="Times New Roman" panose="02020603050405020304" pitchFamily="18" charset="0"/>
              </a:rPr>
              <a:t>made. Raises questions of due process, accountability and oversight.</a:t>
            </a:r>
          </a:p>
          <a:p>
            <a:pPr marL="0" indent="0" eaLnBrk="1" fontAlgn="auto" hangingPunct="1">
              <a:spcAft>
                <a:spcPts val="0"/>
              </a:spcAft>
              <a:buFont typeface="Arial" panose="020B0604020202020204" pitchFamily="34" charset="0"/>
              <a:buNone/>
              <a:defRPr/>
            </a:pPr>
            <a:endParaRPr lang="en-IE" sz="2000" kern="0" dirty="0">
              <a:effectLst/>
              <a:ea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r>
              <a:rPr lang="en-IE" sz="2000" kern="0" dirty="0">
                <a:effectLst/>
                <a:ea typeface="Times New Roman" panose="02020603050405020304" pitchFamily="18" charset="0"/>
                <a:cs typeface="Times New Roman" panose="02020603050405020304" pitchFamily="18" charset="0"/>
              </a:rPr>
              <a:t>- </a:t>
            </a:r>
            <a:r>
              <a:rPr lang="en-IE" sz="2400" b="1" kern="0" dirty="0">
                <a:effectLst/>
                <a:ea typeface="Times New Roman" panose="02020603050405020304" pitchFamily="18" charset="0"/>
                <a:cs typeface="Times New Roman" panose="02020603050405020304" pitchFamily="18" charset="0"/>
              </a:rPr>
              <a:t>Potential bias in the algorithms use in AI: </a:t>
            </a:r>
          </a:p>
          <a:p>
            <a:pPr marL="0" indent="0" eaLnBrk="1" fontAlgn="auto" hangingPunct="1">
              <a:spcAft>
                <a:spcPts val="0"/>
              </a:spcAft>
              <a:buFont typeface="Arial" panose="020B0604020202020204" pitchFamily="34" charset="0"/>
              <a:buNone/>
              <a:defRPr/>
            </a:pPr>
            <a:endParaRPr lang="en-IE" sz="2400" kern="0" dirty="0">
              <a:ea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r>
              <a:rPr lang="en-IE" sz="2400" kern="0" dirty="0">
                <a:ea typeface="Times New Roman" panose="02020603050405020304" pitchFamily="18" charset="0"/>
                <a:cs typeface="Times New Roman" panose="02020603050405020304" pitchFamily="18" charset="0"/>
              </a:rPr>
              <a:t>A</a:t>
            </a:r>
            <a:r>
              <a:rPr lang="en-IE" sz="2400" b="0" i="0" dirty="0">
                <a:effectLst/>
              </a:rPr>
              <a:t>lgorithm bias is the result of subjective choices made by humans </a:t>
            </a:r>
          </a:p>
          <a:p>
            <a:pPr marL="0" indent="0" eaLnBrk="1" fontAlgn="auto" hangingPunct="1">
              <a:spcAft>
                <a:spcPts val="0"/>
              </a:spcAft>
              <a:buFont typeface="Arial" panose="020B0604020202020204" pitchFamily="34" charset="0"/>
              <a:buNone/>
              <a:defRPr/>
            </a:pPr>
            <a:r>
              <a:rPr lang="en-IE" sz="2400" b="0" i="0" dirty="0">
                <a:effectLst/>
              </a:rPr>
              <a:t>when selecting, collecting</a:t>
            </a:r>
            <a:r>
              <a:rPr lang="en-IE" sz="2400" dirty="0"/>
              <a:t> and preparing date. Decisions that </a:t>
            </a:r>
          </a:p>
          <a:p>
            <a:pPr marL="0" indent="0" eaLnBrk="1" fontAlgn="auto" hangingPunct="1">
              <a:spcAft>
                <a:spcPts val="0"/>
              </a:spcAft>
              <a:buFont typeface="Arial" panose="020B0604020202020204" pitchFamily="34" charset="0"/>
              <a:buNone/>
              <a:defRPr/>
            </a:pPr>
            <a:r>
              <a:rPr lang="en-IE" sz="2400" dirty="0"/>
              <a:t>programmers make and the biases they may carry with them out in </a:t>
            </a:r>
          </a:p>
          <a:p>
            <a:pPr marL="0" indent="0" eaLnBrk="1" fontAlgn="auto" hangingPunct="1">
              <a:spcAft>
                <a:spcPts val="0"/>
              </a:spcAft>
              <a:buFont typeface="Arial" panose="020B0604020202020204" pitchFamily="34" charset="0"/>
              <a:buNone/>
              <a:defRPr/>
            </a:pPr>
            <a:r>
              <a:rPr lang="en-IE" sz="2400" dirty="0"/>
              <a:t>the</a:t>
            </a:r>
            <a:r>
              <a:rPr lang="en-IE" sz="2400" b="0" i="0" dirty="0">
                <a:effectLst/>
              </a:rPr>
              <a:t> decision-making algorithms created in AI.</a:t>
            </a:r>
          </a:p>
          <a:p>
            <a:pPr marL="0" indent="0" eaLnBrk="1" fontAlgn="auto" hangingPunct="1">
              <a:spcAft>
                <a:spcPts val="0"/>
              </a:spcAft>
              <a:buFont typeface="Arial" panose="020B0604020202020204" pitchFamily="34" charset="0"/>
              <a:buNone/>
              <a:defRPr/>
            </a:pPr>
            <a:endParaRPr lang="en-IE" sz="2000" kern="0" dirty="0">
              <a:effectLst/>
              <a:ea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000" kern="0" dirty="0">
              <a:effectLst/>
              <a:ea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kern="0" dirty="0">
              <a:effectLst/>
              <a:ea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b="0" i="0" dirty="0">
              <a:solidFill>
                <a:srgbClr val="4F4942"/>
              </a:solidFill>
              <a:effectLst/>
              <a:latin typeface="Tiempos"/>
            </a:endParaRPr>
          </a:p>
          <a:p>
            <a:pPr marL="0" indent="0" eaLnBrk="1" fontAlgn="auto" hangingPunct="1">
              <a:spcAft>
                <a:spcPts val="0"/>
              </a:spcAft>
              <a:buFont typeface="Arial" panose="020B0604020202020204" pitchFamily="34" charset="0"/>
              <a:buNone/>
              <a:defRPr/>
            </a:pPr>
            <a:endParaRPr lang="en-IE" sz="2000" kern="0" dirty="0">
              <a:solidFill>
                <a:srgbClr val="393E42"/>
              </a:solidFill>
              <a:latin typeface="Proxima Nova"/>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000" kern="0" dirty="0">
              <a:solidFill>
                <a:srgbClr val="393E42"/>
              </a:solidFill>
              <a:latin typeface="Proxima Nova"/>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1800" kern="0" dirty="0">
              <a:solidFill>
                <a:srgbClr val="393E42"/>
              </a:solidFill>
              <a:latin typeface="Proxima Nova"/>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571500" indent="-571500" eaLnBrk="1" fontAlgn="auto" hangingPunct="1">
              <a:spcAft>
                <a:spcPts val="0"/>
              </a:spcAft>
              <a:buFont typeface="Wingdings" panose="05000000000000000000" pitchFamily="2" charset="2"/>
              <a:buNone/>
              <a:defRPr/>
            </a:pPr>
            <a:endParaRPr lang="en-GB" sz="2400" b="1"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p:txBody>
      </p:sp>
      <p:sp>
        <p:nvSpPr>
          <p:cNvPr id="2" name="TextBox 1">
            <a:extLst>
              <a:ext uri="{FF2B5EF4-FFF2-40B4-BE49-F238E27FC236}">
                <a16:creationId xmlns:a16="http://schemas.microsoft.com/office/drawing/2014/main" id="{16A22D57-34B6-0B32-4268-7E1662E38634}"/>
              </a:ext>
            </a:extLst>
          </p:cNvPr>
          <p:cNvSpPr txBox="1"/>
          <p:nvPr/>
        </p:nvSpPr>
        <p:spPr>
          <a:xfrm>
            <a:off x="539393" y="765427"/>
            <a:ext cx="8209052" cy="1015663"/>
          </a:xfrm>
          <a:prstGeom prst="rect">
            <a:avLst/>
          </a:prstGeom>
          <a:noFill/>
          <a:ln>
            <a:solidFill>
              <a:schemeClr val="tx1"/>
            </a:solidFill>
          </a:ln>
        </p:spPr>
        <p:txBody>
          <a:bodyPr wrap="square" rtlCol="0">
            <a:spAutoFit/>
          </a:bodyPr>
          <a:lstStyle/>
          <a:p>
            <a:r>
              <a:rPr lang="en-IE" sz="2000" dirty="0">
                <a:solidFill>
                  <a:srgbClr val="1A1A1A"/>
                </a:solidFill>
                <a:latin typeface="+mn-lt"/>
              </a:rPr>
              <a:t>‘</a:t>
            </a:r>
            <a:r>
              <a:rPr lang="en-IE" sz="2000" b="0" i="0" dirty="0">
                <a:solidFill>
                  <a:srgbClr val="1A1A1A"/>
                </a:solidFill>
                <a:effectLst/>
                <a:latin typeface="+mn-lt"/>
              </a:rPr>
              <a:t>artificial intelligence (AI) is understood broadly as any kind of artificial computational system that shows intelligent behaviour, i.e., complex behaviour that is conducive to reaching goals.’ (Muller, 2023)</a:t>
            </a:r>
            <a:endParaRPr lang="en-IE" sz="2000" dirty="0">
              <a:latin typeface="+mn-lt"/>
            </a:endParaRPr>
          </a:p>
        </p:txBody>
      </p:sp>
    </p:spTree>
    <p:extLst>
      <p:ext uri="{BB962C8B-B14F-4D97-AF65-F5344CB8AC3E}">
        <p14:creationId xmlns:p14="http://schemas.microsoft.com/office/powerpoint/2010/main" val="3404312831"/>
      </p:ext>
    </p:extLst>
  </p:cSld>
  <p:clrMapOvr>
    <a:masterClrMapping/>
  </p:clrMapOvr>
  <mc:AlternateContent xmlns:mc="http://schemas.openxmlformats.org/markup-compatibility/2006" xmlns:p14="http://schemas.microsoft.com/office/powerpoint/2010/main">
    <mc:Choice Requires="p14">
      <p:transition spd="slow" p14:dur="2000" advTm="78498"/>
    </mc:Choice>
    <mc:Fallback xmlns="">
      <p:transition spd="slow" advTm="78498"/>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B30BD6-C991-4604-9242-2A25D79D5E24}"/>
              </a:ext>
            </a:extLst>
          </p:cNvPr>
          <p:cNvSpPr>
            <a:spLocks noGrp="1"/>
          </p:cNvSpPr>
          <p:nvPr>
            <p:ph idx="1"/>
          </p:nvPr>
        </p:nvSpPr>
        <p:spPr>
          <a:xfrm>
            <a:off x="174662" y="359596"/>
            <a:ext cx="8846048" cy="6226138"/>
          </a:xfrm>
        </p:spPr>
        <p:txBody>
          <a:bodyPr rtlCol="0">
            <a:normAutofit lnSpcReduction="10000"/>
          </a:bodyPr>
          <a:lstStyle/>
          <a:p>
            <a:pPr marL="0" indent="0" eaLnBrk="1" fontAlgn="auto" hangingPunct="1">
              <a:spcAft>
                <a:spcPts val="0"/>
              </a:spcAft>
              <a:buFont typeface="Arial" panose="020B0604020202020204" pitchFamily="34" charset="0"/>
              <a:buNone/>
              <a:defRPr/>
            </a:pPr>
            <a:r>
              <a:rPr lang="en-IE" sz="2400" b="1" kern="0" dirty="0">
                <a:effectLst/>
                <a:ea typeface="Times New Roman" panose="02020603050405020304" pitchFamily="18" charset="0"/>
                <a:cs typeface="Times New Roman" panose="02020603050405020304" pitchFamily="18" charset="0"/>
              </a:rPr>
              <a:t>- Potential bias in the algorithms use in AI: </a:t>
            </a:r>
            <a:r>
              <a:rPr lang="en-IE" sz="2400" dirty="0">
                <a:solidFill>
                  <a:srgbClr val="4F4942"/>
                </a:solidFill>
              </a:rPr>
              <a:t>Example </a:t>
            </a:r>
            <a:r>
              <a:rPr lang="en-IE" sz="2400" b="0" i="0" dirty="0">
                <a:solidFill>
                  <a:srgbClr val="171719"/>
                </a:solidFill>
                <a:effectLst/>
              </a:rPr>
              <a:t>(2018)</a:t>
            </a:r>
            <a:endParaRPr lang="en-IE" sz="2400" dirty="0">
              <a:solidFill>
                <a:srgbClr val="4F4942"/>
              </a:solidFill>
            </a:endParaRPr>
          </a:p>
          <a:p>
            <a:pPr marL="0" indent="0" eaLnBrk="1" fontAlgn="auto" hangingPunct="1">
              <a:spcAft>
                <a:spcPts val="0"/>
              </a:spcAft>
              <a:buFont typeface="Arial" panose="020B0604020202020204" pitchFamily="34" charset="0"/>
              <a:buNone/>
              <a:defRPr/>
            </a:pPr>
            <a:endParaRPr lang="en-IE" sz="2400" b="0" i="0" dirty="0">
              <a:solidFill>
                <a:srgbClr val="171719"/>
              </a:solidFill>
              <a:effectLst/>
            </a:endParaRPr>
          </a:p>
          <a:p>
            <a:pPr marL="0" indent="0" eaLnBrk="1" fontAlgn="auto" hangingPunct="1">
              <a:spcAft>
                <a:spcPts val="0"/>
              </a:spcAft>
              <a:buFont typeface="Arial" panose="020B0604020202020204" pitchFamily="34" charset="0"/>
              <a:buNone/>
              <a:defRPr/>
            </a:pPr>
            <a:r>
              <a:rPr lang="en-IE" sz="2400" b="0" i="0" dirty="0">
                <a:solidFill>
                  <a:srgbClr val="171719"/>
                </a:solidFill>
                <a:effectLst/>
              </a:rPr>
              <a:t>Amazon had to pull its artificial intelligence (AI) recruiting tool </a:t>
            </a:r>
            <a:r>
              <a:rPr lang="en-IE" sz="2400" dirty="0">
                <a:solidFill>
                  <a:srgbClr val="171719"/>
                </a:solidFill>
              </a:rPr>
              <a:t>when </a:t>
            </a:r>
          </a:p>
          <a:p>
            <a:pPr marL="0" indent="0" eaLnBrk="1" fontAlgn="auto" hangingPunct="1">
              <a:spcAft>
                <a:spcPts val="0"/>
              </a:spcAft>
              <a:buFont typeface="Arial" panose="020B0604020202020204" pitchFamily="34" charset="0"/>
              <a:buNone/>
              <a:defRPr/>
            </a:pPr>
            <a:r>
              <a:rPr lang="en-IE" sz="2400" dirty="0">
                <a:solidFill>
                  <a:srgbClr val="171719"/>
                </a:solidFill>
              </a:rPr>
              <a:t>it became clear that it had a gender bias. The tool was used to search </a:t>
            </a:r>
          </a:p>
          <a:p>
            <a:pPr marL="0" indent="0" eaLnBrk="1" fontAlgn="auto" hangingPunct="1">
              <a:spcAft>
                <a:spcPts val="0"/>
              </a:spcAft>
              <a:buFont typeface="Arial" panose="020B0604020202020204" pitchFamily="34" charset="0"/>
              <a:buNone/>
              <a:defRPr/>
            </a:pPr>
            <a:r>
              <a:rPr lang="en-IE" sz="2400" b="0" i="0" dirty="0">
                <a:solidFill>
                  <a:srgbClr val="171719"/>
                </a:solidFill>
                <a:effectLst/>
              </a:rPr>
              <a:t>the web and find potential hires, rating those hires on a scale of one </a:t>
            </a:r>
          </a:p>
          <a:p>
            <a:pPr marL="0" indent="0" eaLnBrk="1" fontAlgn="auto" hangingPunct="1">
              <a:spcAft>
                <a:spcPts val="0"/>
              </a:spcAft>
              <a:buFont typeface="Arial" panose="020B0604020202020204" pitchFamily="34" charset="0"/>
              <a:buNone/>
              <a:defRPr/>
            </a:pPr>
            <a:r>
              <a:rPr lang="en-IE" sz="2400" b="0" i="0" dirty="0">
                <a:solidFill>
                  <a:srgbClr val="171719"/>
                </a:solidFill>
                <a:effectLst/>
              </a:rPr>
              <a:t>to five stars. </a:t>
            </a:r>
            <a:r>
              <a:rPr lang="en-IE" sz="2400" dirty="0">
                <a:solidFill>
                  <a:srgbClr val="171719"/>
                </a:solidFill>
              </a:rPr>
              <a:t>T</a:t>
            </a:r>
            <a:r>
              <a:rPr lang="en-IE" sz="2400" b="0" i="0" dirty="0">
                <a:solidFill>
                  <a:srgbClr val="171719"/>
                </a:solidFill>
                <a:effectLst/>
              </a:rPr>
              <a:t>he algorithm was systematically scoring women’s CV’s </a:t>
            </a:r>
          </a:p>
          <a:p>
            <a:pPr marL="0" indent="0" eaLnBrk="1" fontAlgn="auto" hangingPunct="1">
              <a:spcAft>
                <a:spcPts val="0"/>
              </a:spcAft>
              <a:buFont typeface="Arial" panose="020B0604020202020204" pitchFamily="34" charset="0"/>
              <a:buNone/>
              <a:defRPr/>
            </a:pPr>
            <a:r>
              <a:rPr lang="en-IE" sz="2400" b="0" i="0" dirty="0">
                <a:solidFill>
                  <a:srgbClr val="171719"/>
                </a:solidFill>
                <a:effectLst/>
              </a:rPr>
              <a:t>for certain jobs - software developer for instance – lower than men. </a:t>
            </a:r>
            <a:endParaRPr lang="en-IE" sz="2400" dirty="0">
              <a:solidFill>
                <a:srgbClr val="171719"/>
              </a:solidFill>
            </a:endParaRPr>
          </a:p>
          <a:p>
            <a:pPr marL="0" indent="0" eaLnBrk="1" fontAlgn="auto" hangingPunct="1">
              <a:spcAft>
                <a:spcPts val="0"/>
              </a:spcAft>
              <a:buFont typeface="Arial" panose="020B0604020202020204" pitchFamily="34" charset="0"/>
              <a:buNone/>
              <a:defRPr/>
            </a:pPr>
            <a:endParaRPr lang="en-IE" sz="2000" kern="0" dirty="0">
              <a:solidFill>
                <a:srgbClr val="171719"/>
              </a:solidFill>
              <a:ea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r>
              <a:rPr lang="en-IE" sz="2400" kern="0" dirty="0">
                <a:solidFill>
                  <a:srgbClr val="393E42"/>
                </a:solidFill>
                <a:cs typeface="Times New Roman" panose="02020603050405020304" pitchFamily="18" charset="0"/>
              </a:rPr>
              <a:t>- </a:t>
            </a:r>
            <a:r>
              <a:rPr lang="en-IE" sz="2400" b="1" kern="0" dirty="0">
                <a:solidFill>
                  <a:srgbClr val="393E42"/>
                </a:solidFill>
                <a:cs typeface="Times New Roman" panose="02020603050405020304" pitchFamily="18" charset="0"/>
              </a:rPr>
              <a:t>AI and work</a:t>
            </a:r>
          </a:p>
          <a:p>
            <a:pPr marL="0" indent="0" eaLnBrk="1" fontAlgn="auto" hangingPunct="1">
              <a:spcAft>
                <a:spcPts val="0"/>
              </a:spcAft>
              <a:buFont typeface="Arial" panose="020B0604020202020204" pitchFamily="34" charset="0"/>
              <a:buNone/>
              <a:defRPr/>
            </a:pPr>
            <a:endParaRPr lang="en-IE" sz="2400" kern="0" dirty="0">
              <a:solidFill>
                <a:srgbClr val="393E42"/>
              </a:solidFill>
              <a:cs typeface="Times New Roman" panose="02020603050405020304" pitchFamily="18" charset="0"/>
            </a:endParaRPr>
          </a:p>
          <a:p>
            <a:pPr marL="0" indent="0" eaLnBrk="1" fontAlgn="auto" hangingPunct="1">
              <a:spcAft>
                <a:spcPts val="0"/>
              </a:spcAft>
              <a:buFont typeface="Arial" panose="020B0604020202020204" pitchFamily="34" charset="0"/>
              <a:buNone/>
              <a:defRPr/>
            </a:pPr>
            <a:r>
              <a:rPr lang="en-IE" sz="2400" kern="0" dirty="0">
                <a:solidFill>
                  <a:srgbClr val="393E42"/>
                </a:solidFill>
                <a:cs typeface="Times New Roman" panose="02020603050405020304" pitchFamily="18" charset="0"/>
              </a:rPr>
              <a:t>Claim: AI = more productivity. More productivity = More wealth. </a:t>
            </a:r>
          </a:p>
          <a:p>
            <a:pPr marL="0" indent="0" eaLnBrk="1" fontAlgn="auto" hangingPunct="1">
              <a:spcAft>
                <a:spcPts val="0"/>
              </a:spcAft>
              <a:buFont typeface="Arial" panose="020B0604020202020204" pitchFamily="34" charset="0"/>
              <a:buNone/>
              <a:defRPr/>
            </a:pPr>
            <a:r>
              <a:rPr lang="en-IE" sz="2400" kern="0" dirty="0">
                <a:solidFill>
                  <a:srgbClr val="393E42"/>
                </a:solidFill>
                <a:cs typeface="Times New Roman" panose="02020603050405020304" pitchFamily="18" charset="0"/>
              </a:rPr>
              <a:t>More wealth = More leisure</a:t>
            </a:r>
          </a:p>
          <a:p>
            <a:pPr marL="0" indent="0" eaLnBrk="1" fontAlgn="auto" hangingPunct="1">
              <a:spcAft>
                <a:spcPts val="0"/>
              </a:spcAft>
              <a:buFont typeface="Arial" panose="020B0604020202020204" pitchFamily="34" charset="0"/>
              <a:buNone/>
              <a:defRPr/>
            </a:pPr>
            <a:endParaRPr lang="en-IE" sz="2400" kern="0" dirty="0">
              <a:solidFill>
                <a:srgbClr val="393E42"/>
              </a:solidFill>
              <a:cs typeface="Times New Roman" panose="02020603050405020304" pitchFamily="18" charset="0"/>
            </a:endParaRPr>
          </a:p>
          <a:p>
            <a:pPr marL="0" indent="0" eaLnBrk="1" fontAlgn="auto" hangingPunct="1">
              <a:spcAft>
                <a:spcPts val="0"/>
              </a:spcAft>
              <a:buFont typeface="Arial" panose="020B0604020202020204" pitchFamily="34" charset="0"/>
              <a:buNone/>
              <a:defRPr/>
            </a:pPr>
            <a:r>
              <a:rPr lang="en-IE" sz="2400" kern="0" dirty="0">
                <a:solidFill>
                  <a:srgbClr val="393E42"/>
                </a:solidFill>
                <a:cs typeface="Times New Roman" panose="02020603050405020304" pitchFamily="18" charset="0"/>
              </a:rPr>
              <a:t>Questions: What could a just of the distribution of goods that emerge </a:t>
            </a:r>
          </a:p>
          <a:p>
            <a:pPr marL="0" indent="0" eaLnBrk="1" fontAlgn="auto" hangingPunct="1">
              <a:spcAft>
                <a:spcPts val="0"/>
              </a:spcAft>
              <a:buFont typeface="Arial" panose="020B0604020202020204" pitchFamily="34" charset="0"/>
              <a:buNone/>
              <a:defRPr/>
            </a:pPr>
            <a:r>
              <a:rPr lang="en-IE" sz="2400" kern="0" dirty="0">
                <a:solidFill>
                  <a:srgbClr val="393E42"/>
                </a:solidFill>
                <a:cs typeface="Times New Roman" panose="02020603050405020304" pitchFamily="18" charset="0"/>
              </a:rPr>
              <a:t>from AI look like? Will that just distribution happen?</a:t>
            </a:r>
            <a:endParaRPr lang="en-IE" sz="2400" b="0" i="0" dirty="0">
              <a:solidFill>
                <a:srgbClr val="171719"/>
              </a:solidFill>
              <a:effectLst/>
            </a:endParaRPr>
          </a:p>
          <a:p>
            <a:pPr marL="0" indent="0" eaLnBrk="1" fontAlgn="auto" hangingPunct="1">
              <a:spcAft>
                <a:spcPts val="0"/>
              </a:spcAft>
              <a:buFont typeface="Arial" panose="020B0604020202020204" pitchFamily="34" charset="0"/>
              <a:buNone/>
              <a:defRPr/>
            </a:pPr>
            <a:endParaRPr lang="en-IE" sz="2000" kern="0" dirty="0">
              <a:solidFill>
                <a:srgbClr val="171719"/>
              </a:solidFill>
              <a:ea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kern="0" dirty="0">
              <a:solidFill>
                <a:srgbClr val="393E42"/>
              </a:solidFill>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000" kern="0" dirty="0">
              <a:solidFill>
                <a:srgbClr val="393E42"/>
              </a:solidFill>
              <a:effectLst/>
              <a:latin typeface="Proxima Nova"/>
              <a:ea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000" kern="0" dirty="0">
              <a:solidFill>
                <a:srgbClr val="393E42"/>
              </a:solidFill>
              <a:latin typeface="Proxima Nova"/>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000" kern="0" dirty="0">
              <a:solidFill>
                <a:srgbClr val="393E42"/>
              </a:solidFill>
              <a:latin typeface="Proxima Nova"/>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1800" kern="0" dirty="0">
              <a:solidFill>
                <a:srgbClr val="393E42"/>
              </a:solidFill>
              <a:latin typeface="Proxima Nova"/>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571500" indent="-571500" eaLnBrk="1" fontAlgn="auto" hangingPunct="1">
              <a:spcAft>
                <a:spcPts val="0"/>
              </a:spcAft>
              <a:buFont typeface="Wingdings" panose="05000000000000000000" pitchFamily="2" charset="2"/>
              <a:buNone/>
              <a:defRPr/>
            </a:pPr>
            <a:endParaRPr lang="en-GB" sz="2400" b="1"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p:txBody>
      </p:sp>
    </p:spTree>
  </p:cSld>
  <p:clrMapOvr>
    <a:masterClrMapping/>
  </p:clrMapOvr>
  <mc:AlternateContent xmlns:mc="http://schemas.openxmlformats.org/markup-compatibility/2006" xmlns:p14="http://schemas.microsoft.com/office/powerpoint/2010/main">
    <mc:Choice Requires="p14">
      <p:transition spd="slow" p14:dur="2000" advTm="97787"/>
    </mc:Choice>
    <mc:Fallback xmlns="">
      <p:transition spd="slow" advTm="97787"/>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a:xfrm>
            <a:off x="214426" y="92468"/>
            <a:ext cx="8724788" cy="6432158"/>
          </a:xfrm>
        </p:spPr>
        <p:txBody>
          <a:bodyPr>
            <a:normAutofit lnSpcReduction="10000"/>
          </a:bodyPr>
          <a:lstStyle/>
          <a:p>
            <a:pPr marL="457200" indent="-457200" algn="ctr">
              <a:buNone/>
            </a:pPr>
            <a:endParaRPr lang="en-US" sz="2595" b="1" dirty="0">
              <a:latin typeface="Segoe UI Black" panose="020B0A02040204020203" pitchFamily="34" charset="0"/>
              <a:ea typeface="Segoe UI Black" panose="020B0A02040204020203" pitchFamily="34" charset="0"/>
              <a:cs typeface="Times New Roman"/>
            </a:endParaRPr>
          </a:p>
          <a:p>
            <a:pPr marL="457200" indent="-457200" algn="ctr">
              <a:buNone/>
            </a:pPr>
            <a:r>
              <a:rPr lang="en-US" sz="2595" b="1" dirty="0">
                <a:latin typeface="Segoe UI Black" panose="020B0A02040204020203" pitchFamily="34" charset="0"/>
                <a:ea typeface="Segoe UI Black" panose="020B0A02040204020203" pitchFamily="34" charset="0"/>
                <a:cs typeface="Times New Roman"/>
              </a:rPr>
              <a:t>                  </a:t>
            </a:r>
            <a:r>
              <a:rPr lang="en-US" sz="2400" dirty="0">
                <a:cs typeface="Times New Roman"/>
              </a:rPr>
              <a:t>John Rawls</a:t>
            </a:r>
          </a:p>
          <a:p>
            <a:pPr marL="457200" indent="-457200" algn="ctr">
              <a:buNone/>
            </a:pPr>
            <a:r>
              <a:rPr lang="en-US" sz="2400" i="1" dirty="0">
                <a:cs typeface="Times New Roman"/>
              </a:rPr>
              <a:t>                       A Theory of Justice </a:t>
            </a:r>
          </a:p>
          <a:p>
            <a:pPr marL="457200" indent="-457200" algn="ctr">
              <a:buNone/>
            </a:pPr>
            <a:r>
              <a:rPr lang="en-US" sz="2400" i="1" dirty="0">
                <a:cs typeface="Times New Roman"/>
              </a:rPr>
              <a:t>                       (1971)</a:t>
            </a:r>
          </a:p>
          <a:p>
            <a:pPr marL="457200" indent="-457200" algn="ctr">
              <a:buNone/>
            </a:pPr>
            <a:endParaRPr lang="en-US" sz="2400" i="1" dirty="0">
              <a:cs typeface="Times New Roman"/>
            </a:endParaRPr>
          </a:p>
          <a:p>
            <a:pPr marL="457200" indent="-457200" algn="ctr">
              <a:buNone/>
            </a:pPr>
            <a:r>
              <a:rPr lang="en-US" sz="2400" dirty="0">
                <a:cs typeface="Times New Roman"/>
              </a:rPr>
              <a:t>How do we come up with principles of justice that are fair?</a:t>
            </a:r>
          </a:p>
          <a:p>
            <a:pPr marL="457200" indent="-457200" algn="ctr">
              <a:buNone/>
            </a:pPr>
            <a:endParaRPr lang="en-US" sz="2400" dirty="0">
              <a:cs typeface="Times New Roman"/>
            </a:endParaRPr>
          </a:p>
          <a:p>
            <a:pPr marL="457200" indent="-457200" algn="ctr">
              <a:buNone/>
            </a:pPr>
            <a:endParaRPr lang="en-US" sz="2400" dirty="0">
              <a:cs typeface="Times New Roman"/>
            </a:endParaRPr>
          </a:p>
          <a:p>
            <a:pPr marL="457200" indent="-457200" algn="ctr">
              <a:buNone/>
            </a:pPr>
            <a:r>
              <a:rPr lang="en-US" sz="2400" dirty="0">
                <a:cs typeface="Times New Roman"/>
              </a:rPr>
              <a:t>Decide from behind a veil of ignorance – where we don’t know who </a:t>
            </a:r>
          </a:p>
          <a:p>
            <a:pPr marL="457200" indent="-457200" algn="ctr">
              <a:buNone/>
            </a:pPr>
            <a:r>
              <a:rPr lang="en-US" sz="2400" dirty="0">
                <a:cs typeface="Times New Roman"/>
              </a:rPr>
              <a:t>we are or who we will be (ignorance restricts bias)</a:t>
            </a:r>
          </a:p>
          <a:p>
            <a:pPr marL="457200" indent="-457200">
              <a:buNone/>
            </a:pPr>
            <a:endParaRPr lang="en-US" sz="2400" dirty="0">
              <a:cs typeface="Times New Roman"/>
            </a:endParaRPr>
          </a:p>
          <a:p>
            <a:r>
              <a:rPr lang="en-US" sz="2400" i="1" dirty="0">
                <a:ea typeface="Segoe UI Black" panose="020B0A02040204020203" pitchFamily="34" charset="0"/>
                <a:cs typeface="Segoe UI Black" panose="020B0A02040204020203" pitchFamily="34" charset="0"/>
              </a:rPr>
              <a:t>Difference Principle:</a:t>
            </a:r>
            <a:r>
              <a:rPr lang="en-US" sz="2400" b="1" dirty="0">
                <a:cs typeface="Times New Roman"/>
              </a:rPr>
              <a:t> </a:t>
            </a:r>
            <a:r>
              <a:rPr lang="en-US" sz="2400" dirty="0">
                <a:cs typeface="Times New Roman"/>
              </a:rPr>
              <a:t>social and economic inequalities are to be</a:t>
            </a:r>
          </a:p>
          <a:p>
            <a:pPr marL="457200" indent="-457200">
              <a:buNone/>
            </a:pPr>
            <a:r>
              <a:rPr lang="en-US" sz="2400" dirty="0">
                <a:cs typeface="Times New Roman"/>
              </a:rPr>
              <a:t>arranged so that they are reasonably expected to be to everyone’s</a:t>
            </a:r>
          </a:p>
          <a:p>
            <a:pPr marL="457200" indent="-457200">
              <a:buNone/>
            </a:pPr>
            <a:r>
              <a:rPr lang="en-US" sz="2400" dirty="0">
                <a:cs typeface="Times New Roman"/>
              </a:rPr>
              <a:t>advantage (especially the least advantaged)</a:t>
            </a:r>
          </a:p>
          <a:p>
            <a:pPr marL="457200" indent="-457200">
              <a:buNone/>
            </a:pPr>
            <a:endParaRPr lang="en-US" sz="2000" b="1" dirty="0">
              <a:latin typeface="Times New Roman"/>
              <a:cs typeface="Times New Roman"/>
            </a:endParaRPr>
          </a:p>
          <a:p>
            <a:pPr algn="ctr">
              <a:buFont typeface="Wingdings" panose="05000000000000000000" pitchFamily="2" charset="2"/>
              <a:buChar char="q"/>
            </a:pPr>
            <a:r>
              <a:rPr lang="en-US" sz="2400" b="1" dirty="0">
                <a:cs typeface="Times New Roman"/>
              </a:rPr>
              <a:t>Will the AI economy adhere to the difference principle?</a:t>
            </a:r>
          </a:p>
          <a:p>
            <a:pPr marL="457200" indent="-457200">
              <a:buNone/>
            </a:pPr>
            <a:endParaRPr lang="en-US" sz="2400" dirty="0">
              <a:latin typeface="Times New Roman"/>
              <a:cs typeface="Times New Roman"/>
            </a:endParaRPr>
          </a:p>
          <a:p>
            <a:pPr>
              <a:buNone/>
            </a:pPr>
            <a:endParaRPr lang="en-US" sz="2400" dirty="0">
              <a:latin typeface="Times New Roman"/>
              <a:cs typeface="Times New Roman"/>
            </a:endParaRPr>
          </a:p>
          <a:p>
            <a:pPr algn="ctr">
              <a:buNone/>
            </a:pPr>
            <a:endParaRPr lang="en-US" sz="2400" dirty="0">
              <a:latin typeface="Times New Roman"/>
              <a:ea typeface="Times New Roman" pitchFamily="29" charset="0"/>
              <a:cs typeface="Times New Roman"/>
            </a:endParaRPr>
          </a:p>
          <a:p>
            <a:pPr algn="ctr">
              <a:buNone/>
            </a:pPr>
            <a:endParaRPr lang="en-US" sz="2400" dirty="0">
              <a:latin typeface="Times New Roman"/>
              <a:ea typeface="Times New Roman" pitchFamily="29" charset="0"/>
              <a:cs typeface="Times New Roman"/>
            </a:endParaRPr>
          </a:p>
        </p:txBody>
      </p:sp>
      <p:pic>
        <p:nvPicPr>
          <p:cNvPr id="1026" name="Picture 2" descr="Image result for day of the doctor zygons"/>
          <p:cNvPicPr>
            <a:picLocks noChangeAspect="1" noChangeArrowheads="1"/>
          </p:cNvPicPr>
          <p:nvPr/>
        </p:nvPicPr>
        <p:blipFill rotWithShape="1">
          <a:blip r:embed="rId3">
            <a:extLst>
              <a:ext uri="{28A0092B-C50C-407E-A947-70E740481C1C}">
                <a14:useLocalDpi xmlns:a14="http://schemas.microsoft.com/office/drawing/2010/main" val="0"/>
              </a:ext>
            </a:extLst>
          </a:blip>
          <a:srcRect t="32409"/>
          <a:stretch/>
        </p:blipFill>
        <p:spPr bwMode="auto">
          <a:xfrm>
            <a:off x="137024" y="92468"/>
            <a:ext cx="3509292" cy="1778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E53D561-CAD3-43E6-8038-A115829DEECF}"/>
              </a:ext>
            </a:extLst>
          </p:cNvPr>
          <p:cNvSpPr txBox="1"/>
          <p:nvPr/>
        </p:nvSpPr>
        <p:spPr>
          <a:xfrm>
            <a:off x="853980" y="1170085"/>
            <a:ext cx="2075380" cy="646331"/>
          </a:xfrm>
          <a:prstGeom prst="rect">
            <a:avLst/>
          </a:prstGeom>
          <a:noFill/>
        </p:spPr>
        <p:txBody>
          <a:bodyPr wrap="square" rtlCol="0">
            <a:spAutoFit/>
          </a:bodyPr>
          <a:lstStyle/>
          <a:p>
            <a:pPr marL="457200" indent="-457200" algn="ctr">
              <a:buNone/>
            </a:pPr>
            <a:r>
              <a:rPr lang="en-US" sz="1800" b="1" dirty="0">
                <a:solidFill>
                  <a:schemeClr val="bg1"/>
                </a:solidFill>
                <a:latin typeface="+mn-lt"/>
                <a:ea typeface="Segoe UI Black" panose="020B0A02040204020203" pitchFamily="34" charset="0"/>
                <a:cs typeface="Segoe UI Black" panose="020B0A02040204020203" pitchFamily="34" charset="0"/>
              </a:rPr>
              <a:t>Doctor Who – Day</a:t>
            </a:r>
          </a:p>
          <a:p>
            <a:pPr marL="457200" indent="-457200" algn="ctr">
              <a:buNone/>
            </a:pPr>
            <a:r>
              <a:rPr lang="en-US" sz="1800" b="1" dirty="0">
                <a:solidFill>
                  <a:schemeClr val="bg1"/>
                </a:solidFill>
                <a:latin typeface="+mn-lt"/>
                <a:ea typeface="Segoe UI Black" panose="020B0A02040204020203" pitchFamily="34" charset="0"/>
                <a:cs typeface="Segoe UI Black" panose="020B0A02040204020203" pitchFamily="34" charset="0"/>
              </a:rPr>
              <a:t>of the Doctor</a:t>
            </a:r>
          </a:p>
        </p:txBody>
      </p:sp>
      <p:pic>
        <p:nvPicPr>
          <p:cNvPr id="5" name="Picture 2" descr="50th anniversary of John Rawls' A Theory of Justice political philosophy  book - Vox">
            <a:extLst>
              <a:ext uri="{FF2B5EF4-FFF2-40B4-BE49-F238E27FC236}">
                <a16:creationId xmlns:a16="http://schemas.microsoft.com/office/drawing/2014/main" id="{10CB9547-EC39-34C6-C666-7F1DCFD65B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79" t="14675" r="32172" b="28857"/>
          <a:stretch/>
        </p:blipFill>
        <p:spPr bwMode="auto">
          <a:xfrm>
            <a:off x="7293962" y="207251"/>
            <a:ext cx="1389598" cy="1925667"/>
          </a:xfrm>
          <a:prstGeom prst="rect">
            <a:avLst/>
          </a:prstGeom>
          <a:noFill/>
          <a:extLst>
            <a:ext uri="{909E8E84-426E-40DD-AFC4-6F175D3DCCD1}">
              <a14:hiddenFill xmlns:a14="http://schemas.microsoft.com/office/drawing/2010/main">
                <a:solidFill>
                  <a:srgbClr val="FFFFFF"/>
                </a:solidFill>
              </a14:hiddenFill>
            </a:ext>
          </a:extLst>
        </p:spPr>
      </p:pic>
      <p:sp>
        <p:nvSpPr>
          <p:cNvPr id="6" name="Arrow: Down 5">
            <a:extLst>
              <a:ext uri="{FF2B5EF4-FFF2-40B4-BE49-F238E27FC236}">
                <a16:creationId xmlns:a16="http://schemas.microsoft.com/office/drawing/2014/main" id="{4B4BF394-017D-4298-40A0-12F7E3C02127}"/>
              </a:ext>
            </a:extLst>
          </p:cNvPr>
          <p:cNvSpPr/>
          <p:nvPr/>
        </p:nvSpPr>
        <p:spPr>
          <a:xfrm>
            <a:off x="5095982" y="2717131"/>
            <a:ext cx="1489753" cy="369870"/>
          </a:xfrm>
          <a:prstGeom prst="down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489095999"/>
      </p:ext>
    </p:extLst>
  </p:cSld>
  <p:clrMapOvr>
    <a:masterClrMapping/>
  </p:clrMapOvr>
  <mc:AlternateContent xmlns:mc="http://schemas.openxmlformats.org/markup-compatibility/2006" xmlns:p14="http://schemas.microsoft.com/office/powerpoint/2010/main">
    <mc:Choice Requires="p14">
      <p:transition spd="slow" p14:dur="2000" advTm="149396"/>
    </mc:Choice>
    <mc:Fallback xmlns="">
      <p:transition spd="slow" advTm="14939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93641-4647-211C-7012-4AAD4159042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1BA6D3-93D2-E64E-B650-AA62D82D8121}"/>
              </a:ext>
            </a:extLst>
          </p:cNvPr>
          <p:cNvSpPr>
            <a:spLocks noGrp="1"/>
          </p:cNvSpPr>
          <p:nvPr>
            <p:ph idx="1"/>
          </p:nvPr>
        </p:nvSpPr>
        <p:spPr>
          <a:xfrm>
            <a:off x="241443" y="184935"/>
            <a:ext cx="8661114" cy="6400799"/>
          </a:xfrm>
        </p:spPr>
        <p:txBody>
          <a:bodyPr rtlCol="0">
            <a:normAutofit/>
          </a:bodyPr>
          <a:lstStyle/>
          <a:p>
            <a:pPr marL="0" indent="0" eaLnBrk="1" fontAlgn="auto" hangingPunct="1">
              <a:spcAft>
                <a:spcPts val="0"/>
              </a:spcAft>
              <a:buFont typeface="Arial" panose="020B0604020202020204" pitchFamily="34" charset="0"/>
              <a:buNone/>
              <a:defRPr/>
            </a:pPr>
            <a:endParaRPr lang="en-IE" sz="2000" kern="0" dirty="0">
              <a:solidFill>
                <a:srgbClr val="171719"/>
              </a:solidFill>
              <a:ea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kern="0" dirty="0">
              <a:solidFill>
                <a:srgbClr val="393E42"/>
              </a:solidFill>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000" kern="0" dirty="0">
              <a:solidFill>
                <a:srgbClr val="393E42"/>
              </a:solidFill>
              <a:effectLst/>
              <a:latin typeface="Proxima Nova"/>
              <a:ea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000" kern="0" dirty="0">
              <a:solidFill>
                <a:srgbClr val="393E42"/>
              </a:solidFill>
              <a:latin typeface="Proxima Nova"/>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000" kern="0" dirty="0">
              <a:solidFill>
                <a:srgbClr val="393E42"/>
              </a:solidFill>
              <a:latin typeface="Proxima Nova"/>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1800" kern="0" dirty="0">
              <a:solidFill>
                <a:srgbClr val="393E42"/>
              </a:solidFill>
              <a:latin typeface="Proxima Nova"/>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571500" indent="-571500" eaLnBrk="1" fontAlgn="auto" hangingPunct="1">
              <a:spcAft>
                <a:spcPts val="0"/>
              </a:spcAft>
              <a:buFont typeface="Wingdings" panose="05000000000000000000" pitchFamily="2" charset="2"/>
              <a:buNone/>
              <a:defRPr/>
            </a:pPr>
            <a:endParaRPr lang="en-GB" sz="2400" b="1"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p:txBody>
      </p:sp>
      <p:sp>
        <p:nvSpPr>
          <p:cNvPr id="5" name="TextBox 4">
            <a:extLst>
              <a:ext uri="{FF2B5EF4-FFF2-40B4-BE49-F238E27FC236}">
                <a16:creationId xmlns:a16="http://schemas.microsoft.com/office/drawing/2014/main" id="{50BFF4B6-A4CE-0498-B2F4-5B332545E930}"/>
              </a:ext>
            </a:extLst>
          </p:cNvPr>
          <p:cNvSpPr txBox="1"/>
          <p:nvPr/>
        </p:nvSpPr>
        <p:spPr>
          <a:xfrm>
            <a:off x="241444" y="426616"/>
            <a:ext cx="8743068" cy="6001643"/>
          </a:xfrm>
          <a:prstGeom prst="rect">
            <a:avLst/>
          </a:prstGeom>
          <a:noFill/>
        </p:spPr>
        <p:txBody>
          <a:bodyPr wrap="square" rtlCol="0">
            <a:spAutoFit/>
          </a:bodyPr>
          <a:lstStyle/>
          <a:p>
            <a:r>
              <a:rPr lang="en-IE" sz="2400" dirty="0">
                <a:latin typeface="+mn-lt"/>
              </a:rPr>
              <a:t>Muller argues it won’t for the following reasons:</a:t>
            </a:r>
          </a:p>
          <a:p>
            <a:endParaRPr lang="en-IE" sz="2400" dirty="0">
              <a:latin typeface="+mn-lt"/>
            </a:endParaRPr>
          </a:p>
          <a:p>
            <a:r>
              <a:rPr lang="en-IE" sz="2400" b="0" i="0" dirty="0">
                <a:solidFill>
                  <a:srgbClr val="1A1A1A"/>
                </a:solidFill>
                <a:effectLst/>
                <a:latin typeface="+mn-lt"/>
              </a:rPr>
              <a:t>‘First, it operates in a largely unregulated environment where responsibility is often hard to allocate. </a:t>
            </a:r>
          </a:p>
          <a:p>
            <a:endParaRPr lang="en-IE" sz="2400" dirty="0">
              <a:solidFill>
                <a:srgbClr val="1A1A1A"/>
              </a:solidFill>
              <a:latin typeface="+mn-lt"/>
            </a:endParaRPr>
          </a:p>
          <a:p>
            <a:r>
              <a:rPr lang="en-IE" sz="2400" b="0" i="0" dirty="0">
                <a:solidFill>
                  <a:srgbClr val="1A1A1A"/>
                </a:solidFill>
                <a:effectLst/>
                <a:latin typeface="+mn-lt"/>
              </a:rPr>
              <a:t>Second, it operates in markets that have a “winner takes all” feature where monopolies develop quickly. </a:t>
            </a:r>
          </a:p>
          <a:p>
            <a:endParaRPr lang="en-IE" sz="2400" dirty="0">
              <a:solidFill>
                <a:srgbClr val="1A1A1A"/>
              </a:solidFill>
              <a:latin typeface="+mn-lt"/>
            </a:endParaRPr>
          </a:p>
          <a:p>
            <a:r>
              <a:rPr lang="en-IE" sz="2400" b="0" i="0" dirty="0">
                <a:solidFill>
                  <a:srgbClr val="1A1A1A"/>
                </a:solidFill>
                <a:effectLst/>
                <a:latin typeface="+mn-lt"/>
              </a:rPr>
              <a:t>Third…it is difficult to control multinational digital corporations that do not rely on a physical plant in a particular location. </a:t>
            </a:r>
          </a:p>
          <a:p>
            <a:endParaRPr lang="en-IE" sz="2400" dirty="0">
              <a:solidFill>
                <a:srgbClr val="1A1A1A"/>
              </a:solidFill>
              <a:latin typeface="+mn-lt"/>
            </a:endParaRPr>
          </a:p>
          <a:p>
            <a:r>
              <a:rPr lang="en-IE" sz="2400" b="0" i="0" dirty="0">
                <a:solidFill>
                  <a:srgbClr val="1A1A1A"/>
                </a:solidFill>
                <a:effectLst/>
                <a:latin typeface="+mn-lt"/>
              </a:rPr>
              <a:t>These three features seem to suggest that if we leave the distribution of wealth to free market forces, the result would be a heavily unjust distribution…’ </a:t>
            </a:r>
          </a:p>
          <a:p>
            <a:endParaRPr lang="en-IE" sz="2400" dirty="0">
              <a:solidFill>
                <a:srgbClr val="1A1A1A"/>
              </a:solidFill>
              <a:latin typeface="+mn-lt"/>
            </a:endParaRPr>
          </a:p>
          <a:p>
            <a:pPr algn="r"/>
            <a:r>
              <a:rPr lang="en-IE" sz="2400" b="0" i="0" dirty="0">
                <a:solidFill>
                  <a:srgbClr val="1A1A1A"/>
                </a:solidFill>
                <a:effectLst/>
                <a:latin typeface="+mn-lt"/>
              </a:rPr>
              <a:t>(Muller, 2023)</a:t>
            </a:r>
            <a:endParaRPr lang="en-IE" sz="2400" dirty="0">
              <a:latin typeface="+mn-lt"/>
            </a:endParaRPr>
          </a:p>
        </p:txBody>
      </p:sp>
    </p:spTree>
    <p:extLst>
      <p:ext uri="{BB962C8B-B14F-4D97-AF65-F5344CB8AC3E}">
        <p14:creationId xmlns:p14="http://schemas.microsoft.com/office/powerpoint/2010/main" val="1200878960"/>
      </p:ext>
    </p:extLst>
  </p:cSld>
  <p:clrMapOvr>
    <a:masterClrMapping/>
  </p:clrMapOvr>
  <mc:AlternateContent xmlns:mc="http://schemas.openxmlformats.org/markup-compatibility/2006" xmlns:p14="http://schemas.microsoft.com/office/powerpoint/2010/main">
    <mc:Choice Requires="p14">
      <p:transition spd="slow" p14:dur="2000" advTm="60432"/>
    </mc:Choice>
    <mc:Fallback xmlns="">
      <p:transition spd="slow" advTm="6043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F5BA1-5132-A0F3-1E0D-7539B58DE78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FC7F28-07B2-9113-7F5D-8A28B16FD469}"/>
              </a:ext>
            </a:extLst>
          </p:cNvPr>
          <p:cNvSpPr>
            <a:spLocks noGrp="1"/>
          </p:cNvSpPr>
          <p:nvPr>
            <p:ph idx="1"/>
          </p:nvPr>
        </p:nvSpPr>
        <p:spPr>
          <a:xfrm>
            <a:off x="241443" y="133565"/>
            <a:ext cx="8661114" cy="6452170"/>
          </a:xfrm>
        </p:spPr>
        <p:txBody>
          <a:bodyPr rtlCol="0">
            <a:normAutofit/>
          </a:bodyPr>
          <a:lstStyle/>
          <a:p>
            <a:pPr eaLnBrk="1" fontAlgn="auto" hangingPunct="1">
              <a:spcAft>
                <a:spcPts val="0"/>
              </a:spcAft>
              <a:buFont typeface="Wingdings" panose="05000000000000000000" pitchFamily="2" charset="2"/>
              <a:buChar char="q"/>
              <a:defRPr/>
            </a:pPr>
            <a:r>
              <a:rPr lang="en-IE" sz="2400" kern="0" dirty="0">
                <a:solidFill>
                  <a:srgbClr val="393E42"/>
                </a:solidFill>
                <a:cs typeface="Times New Roman" panose="02020603050405020304" pitchFamily="18" charset="0"/>
              </a:rPr>
              <a:t> </a:t>
            </a:r>
            <a:r>
              <a:rPr lang="en-IE" sz="2400" b="1" kern="0" dirty="0">
                <a:solidFill>
                  <a:srgbClr val="393E42"/>
                </a:solidFill>
                <a:cs typeface="Times New Roman" panose="02020603050405020304" pitchFamily="18" charset="0"/>
              </a:rPr>
              <a:t>AI and work: </a:t>
            </a:r>
          </a:p>
          <a:p>
            <a:pPr eaLnBrk="1" fontAlgn="auto" hangingPunct="1">
              <a:spcAft>
                <a:spcPts val="0"/>
              </a:spcAft>
              <a:buFont typeface="Wingdings" panose="05000000000000000000" pitchFamily="2" charset="2"/>
              <a:buChar char="q"/>
              <a:defRPr/>
            </a:pPr>
            <a:endParaRPr lang="en-IE" sz="2400" b="1" kern="0" dirty="0">
              <a:solidFill>
                <a:srgbClr val="393E42"/>
              </a:solidFill>
              <a:cs typeface="Times New Roman" panose="02020603050405020304" pitchFamily="18" charset="0"/>
            </a:endParaRPr>
          </a:p>
          <a:p>
            <a:pPr eaLnBrk="1" fontAlgn="auto" hangingPunct="1">
              <a:spcAft>
                <a:spcPts val="0"/>
              </a:spcAft>
              <a:buFontTx/>
              <a:buChar char="-"/>
              <a:defRPr/>
            </a:pPr>
            <a:r>
              <a:rPr lang="en-IE" sz="2400" kern="0" dirty="0">
                <a:solidFill>
                  <a:srgbClr val="393E42"/>
                </a:solidFill>
                <a:cs typeface="Times New Roman" panose="02020603050405020304" pitchFamily="18" charset="0"/>
              </a:rPr>
              <a:t>Job losses </a:t>
            </a:r>
          </a:p>
          <a:p>
            <a:pPr eaLnBrk="1" fontAlgn="auto" hangingPunct="1">
              <a:spcAft>
                <a:spcPts val="0"/>
              </a:spcAft>
              <a:buFontTx/>
              <a:buChar char="-"/>
              <a:defRPr/>
            </a:pPr>
            <a:endParaRPr lang="en-IE" sz="2400" kern="0" dirty="0">
              <a:solidFill>
                <a:srgbClr val="393E42"/>
              </a:solidFill>
              <a:cs typeface="Times New Roman" panose="02020603050405020304" pitchFamily="18" charset="0"/>
            </a:endParaRPr>
          </a:p>
          <a:p>
            <a:pPr eaLnBrk="1" fontAlgn="auto" hangingPunct="1">
              <a:spcAft>
                <a:spcPts val="0"/>
              </a:spcAft>
              <a:buFontTx/>
              <a:buChar char="-"/>
              <a:defRPr/>
            </a:pPr>
            <a:r>
              <a:rPr lang="en-IE" sz="2400" kern="0" dirty="0">
                <a:solidFill>
                  <a:srgbClr val="393E42"/>
                </a:solidFill>
                <a:cs typeface="Times New Roman" panose="02020603050405020304" pitchFamily="18" charset="0"/>
              </a:rPr>
              <a:t>Job replacement. </a:t>
            </a:r>
          </a:p>
          <a:p>
            <a:pPr marL="0" indent="0" eaLnBrk="1" fontAlgn="auto" hangingPunct="1">
              <a:spcAft>
                <a:spcPts val="0"/>
              </a:spcAft>
              <a:buFont typeface="Arial" panose="020B0604020202020204" pitchFamily="34" charset="0"/>
              <a:buNone/>
              <a:defRPr/>
            </a:pPr>
            <a:endParaRPr lang="en-IE" sz="2400" b="1" kern="0" dirty="0">
              <a:solidFill>
                <a:srgbClr val="393E42"/>
              </a:solidFill>
              <a:cs typeface="Times New Roman" panose="02020603050405020304" pitchFamily="18" charset="0"/>
            </a:endParaRPr>
          </a:p>
          <a:p>
            <a:pPr marL="0" indent="0" eaLnBrk="1" fontAlgn="auto" hangingPunct="1">
              <a:spcAft>
                <a:spcPts val="0"/>
              </a:spcAft>
              <a:buFont typeface="Arial" panose="020B0604020202020204" pitchFamily="34" charset="0"/>
              <a:buNone/>
              <a:defRPr/>
            </a:pPr>
            <a:r>
              <a:rPr lang="en-IE" sz="2400" kern="0" dirty="0">
                <a:solidFill>
                  <a:srgbClr val="393E42"/>
                </a:solidFill>
                <a:cs typeface="Times New Roman" panose="02020603050405020304" pitchFamily="18" charset="0"/>
              </a:rPr>
              <a:t>Example: Robots as carer (</a:t>
            </a:r>
            <a:r>
              <a:rPr lang="en-IE" sz="2400" kern="0" dirty="0" err="1">
                <a:solidFill>
                  <a:srgbClr val="393E42"/>
                </a:solidFill>
                <a:cs typeface="Times New Roman" panose="02020603050405020304" pitchFamily="18" charset="0"/>
              </a:rPr>
              <a:t>carebots</a:t>
            </a:r>
            <a:r>
              <a:rPr lang="en-IE" sz="2400" kern="0" dirty="0">
                <a:solidFill>
                  <a:srgbClr val="393E42"/>
                </a:solidFill>
                <a:cs typeface="Times New Roman" panose="02020603050405020304" pitchFamily="18" charset="0"/>
              </a:rPr>
              <a:t>)</a:t>
            </a:r>
          </a:p>
          <a:p>
            <a:pPr marL="0" indent="0" eaLnBrk="1" fontAlgn="auto" hangingPunct="1">
              <a:spcAft>
                <a:spcPts val="0"/>
              </a:spcAft>
              <a:buFont typeface="Arial" panose="020B0604020202020204" pitchFamily="34" charset="0"/>
              <a:buNone/>
              <a:defRPr/>
            </a:pPr>
            <a:endParaRPr lang="en-IE" sz="2400" kern="0" dirty="0">
              <a:solidFill>
                <a:srgbClr val="393E42"/>
              </a:solidFill>
              <a:cs typeface="Times New Roman" panose="02020603050405020304" pitchFamily="18" charset="0"/>
            </a:endParaRPr>
          </a:p>
          <a:p>
            <a:pPr marL="0" indent="0" eaLnBrk="1" fontAlgn="auto" hangingPunct="1">
              <a:spcAft>
                <a:spcPts val="0"/>
              </a:spcAft>
              <a:buFont typeface="Arial" panose="020B0604020202020204" pitchFamily="34" charset="0"/>
              <a:buNone/>
              <a:defRPr/>
            </a:pPr>
            <a:r>
              <a:rPr lang="en-IE" sz="2400" b="0" i="0" dirty="0">
                <a:solidFill>
                  <a:srgbClr val="1A1A1A"/>
                </a:solidFill>
                <a:effectLst/>
              </a:rPr>
              <a:t>‘The use of robots in health care for humans is currently at the level </a:t>
            </a:r>
          </a:p>
          <a:p>
            <a:pPr marL="0" indent="0" eaLnBrk="1" fontAlgn="auto" hangingPunct="1">
              <a:spcAft>
                <a:spcPts val="0"/>
              </a:spcAft>
              <a:buFont typeface="Arial" panose="020B0604020202020204" pitchFamily="34" charset="0"/>
              <a:buNone/>
              <a:defRPr/>
            </a:pPr>
            <a:r>
              <a:rPr lang="en-IE" sz="2400" b="0" i="0" dirty="0">
                <a:solidFill>
                  <a:srgbClr val="1A1A1A"/>
                </a:solidFill>
                <a:effectLst/>
              </a:rPr>
              <a:t>of concept studies in real environments, but it may become a usable </a:t>
            </a:r>
          </a:p>
          <a:p>
            <a:pPr marL="0" indent="0" eaLnBrk="1" fontAlgn="auto" hangingPunct="1">
              <a:spcAft>
                <a:spcPts val="0"/>
              </a:spcAft>
              <a:buFont typeface="Arial" panose="020B0604020202020204" pitchFamily="34" charset="0"/>
              <a:buNone/>
              <a:defRPr/>
            </a:pPr>
            <a:r>
              <a:rPr lang="en-IE" sz="2400" b="0" i="0" dirty="0">
                <a:solidFill>
                  <a:srgbClr val="1A1A1A"/>
                </a:solidFill>
                <a:effectLst/>
              </a:rPr>
              <a:t>technology in a few years, and has raised a number of concerns for a </a:t>
            </a:r>
          </a:p>
          <a:p>
            <a:pPr marL="0" indent="0" eaLnBrk="1" fontAlgn="auto" hangingPunct="1">
              <a:spcAft>
                <a:spcPts val="0"/>
              </a:spcAft>
              <a:buFont typeface="Arial" panose="020B0604020202020204" pitchFamily="34" charset="0"/>
              <a:buNone/>
              <a:defRPr/>
            </a:pPr>
            <a:r>
              <a:rPr lang="en-IE" sz="2400" b="0" i="0" dirty="0">
                <a:solidFill>
                  <a:srgbClr val="1A1A1A"/>
                </a:solidFill>
                <a:effectLst/>
              </a:rPr>
              <a:t>dystopian future of de-humanised care. </a:t>
            </a:r>
            <a:r>
              <a:rPr lang="en-IE" sz="2000" b="0" i="0" dirty="0">
                <a:solidFill>
                  <a:srgbClr val="1A1A1A"/>
                </a:solidFill>
                <a:effectLst/>
              </a:rPr>
              <a:t>(Muller, 2023)</a:t>
            </a:r>
          </a:p>
          <a:p>
            <a:pPr marL="0" indent="0" eaLnBrk="1" fontAlgn="auto" hangingPunct="1">
              <a:spcAft>
                <a:spcPts val="0"/>
              </a:spcAft>
              <a:buFont typeface="Arial" panose="020B0604020202020204" pitchFamily="34" charset="0"/>
              <a:buNone/>
              <a:defRPr/>
            </a:pPr>
            <a:endParaRPr lang="en-IE" sz="2000" kern="0" dirty="0">
              <a:solidFill>
                <a:srgbClr val="393E42"/>
              </a:solidFill>
              <a:cs typeface="Times New Roman" panose="02020603050405020304" pitchFamily="18" charset="0"/>
            </a:endParaRPr>
          </a:p>
          <a:p>
            <a:pPr marL="0" indent="0" eaLnBrk="1" fontAlgn="auto" hangingPunct="1">
              <a:spcAft>
                <a:spcPts val="0"/>
              </a:spcAft>
              <a:buFont typeface="Arial" panose="020B0604020202020204" pitchFamily="34" charset="0"/>
              <a:buNone/>
              <a:defRPr/>
            </a:pPr>
            <a:r>
              <a:rPr lang="en-IE" sz="2400" kern="0" dirty="0">
                <a:solidFill>
                  <a:srgbClr val="393E42"/>
                </a:solidFill>
                <a:cs typeface="Times New Roman" panose="02020603050405020304" pitchFamily="18" charset="0"/>
                <a:hlinkClick r:id="rId3"/>
              </a:rPr>
              <a:t>https://www.theguardian.com/society/2023/may/21/care-bots-care-tech-uk-robots-carers-emily-kenway</a:t>
            </a:r>
            <a:endParaRPr lang="en-IE" sz="2400" kern="0" dirty="0">
              <a:solidFill>
                <a:srgbClr val="393E42"/>
              </a:solidFill>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000" kern="0" dirty="0">
              <a:solidFill>
                <a:srgbClr val="393E42"/>
              </a:solidFill>
              <a:effectLst/>
              <a:latin typeface="Proxima Nova"/>
              <a:ea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000" kern="0" dirty="0">
              <a:solidFill>
                <a:srgbClr val="393E42"/>
              </a:solidFill>
              <a:latin typeface="Proxima Nova"/>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000" kern="0" dirty="0">
              <a:solidFill>
                <a:srgbClr val="393E42"/>
              </a:solidFill>
              <a:latin typeface="Proxima Nova"/>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1800" kern="0" dirty="0">
              <a:solidFill>
                <a:srgbClr val="393E42"/>
              </a:solidFill>
              <a:latin typeface="Proxima Nova"/>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571500" indent="-571500" eaLnBrk="1" fontAlgn="auto" hangingPunct="1">
              <a:spcAft>
                <a:spcPts val="0"/>
              </a:spcAft>
              <a:buFont typeface="Wingdings" panose="05000000000000000000" pitchFamily="2" charset="2"/>
              <a:buNone/>
              <a:defRPr/>
            </a:pPr>
            <a:endParaRPr lang="en-GB" sz="2400" b="1"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p:txBody>
      </p:sp>
    </p:spTree>
    <p:extLst>
      <p:ext uri="{BB962C8B-B14F-4D97-AF65-F5344CB8AC3E}">
        <p14:creationId xmlns:p14="http://schemas.microsoft.com/office/powerpoint/2010/main" val="1035321504"/>
      </p:ext>
    </p:extLst>
  </p:cSld>
  <p:clrMapOvr>
    <a:masterClrMapping/>
  </p:clrMapOvr>
  <mc:AlternateContent xmlns:mc="http://schemas.openxmlformats.org/markup-compatibility/2006" xmlns:p14="http://schemas.microsoft.com/office/powerpoint/2010/main">
    <mc:Choice Requires="p14">
      <p:transition spd="slow" p14:dur="2000" advTm="66379"/>
    </mc:Choice>
    <mc:Fallback xmlns="">
      <p:transition spd="slow" advTm="66379"/>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DFEDE-7690-D4C0-2DE7-27879B75229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848DAC-996F-FCDE-676D-951A5B997342}"/>
              </a:ext>
            </a:extLst>
          </p:cNvPr>
          <p:cNvSpPr>
            <a:spLocks noGrp="1"/>
          </p:cNvSpPr>
          <p:nvPr>
            <p:ph idx="1"/>
          </p:nvPr>
        </p:nvSpPr>
        <p:spPr>
          <a:xfrm>
            <a:off x="172660" y="236306"/>
            <a:ext cx="8724759" cy="6412144"/>
          </a:xfrm>
        </p:spPr>
        <p:txBody>
          <a:bodyPr rtlCol="0">
            <a:normAutofit/>
          </a:bodyPr>
          <a:lstStyle/>
          <a:p>
            <a:pPr marL="0" indent="0" eaLnBrk="1" fontAlgn="auto" hangingPunct="1">
              <a:spcAft>
                <a:spcPts val="0"/>
              </a:spcAft>
              <a:buFont typeface="Arial" panose="020B0604020202020204" pitchFamily="34" charset="0"/>
              <a:buNone/>
              <a:defRPr/>
            </a:pPr>
            <a:r>
              <a:rPr lang="en-IE" sz="2400" kern="0" dirty="0">
                <a:solidFill>
                  <a:srgbClr val="393E42"/>
                </a:solidFill>
                <a:cs typeface="Times New Roman" panose="02020603050405020304" pitchFamily="18" charset="0"/>
              </a:rPr>
              <a:t>- </a:t>
            </a:r>
            <a:r>
              <a:rPr lang="en-IE" sz="2400" b="1" kern="0" dirty="0">
                <a:solidFill>
                  <a:srgbClr val="393E42"/>
                </a:solidFill>
                <a:cs typeface="Times New Roman" panose="02020603050405020304" pitchFamily="18" charset="0"/>
              </a:rPr>
              <a:t>Could AI threaten humanity’s existence?</a:t>
            </a:r>
          </a:p>
          <a:p>
            <a:pPr marL="0" indent="0" eaLnBrk="1" fontAlgn="auto" hangingPunct="1">
              <a:spcAft>
                <a:spcPts val="0"/>
              </a:spcAft>
              <a:buFont typeface="Arial" panose="020B0604020202020204" pitchFamily="34" charset="0"/>
              <a:buNone/>
              <a:defRPr/>
            </a:pPr>
            <a:endParaRPr lang="en-IE" sz="1800" kern="0" dirty="0">
              <a:solidFill>
                <a:srgbClr val="393E42"/>
              </a:solidFill>
              <a:latin typeface="Proxima Nova"/>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1800" kern="0" dirty="0">
              <a:solidFill>
                <a:srgbClr val="393E42"/>
              </a:solidFill>
              <a:latin typeface="Proxima Nova"/>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571500" indent="-571500" eaLnBrk="1" fontAlgn="auto" hangingPunct="1">
              <a:spcAft>
                <a:spcPts val="0"/>
              </a:spcAft>
              <a:buFont typeface="Wingdings" panose="05000000000000000000" pitchFamily="2" charset="2"/>
              <a:buNone/>
              <a:defRPr/>
            </a:pPr>
            <a:endParaRPr lang="en-GB" sz="2400" b="1"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p:txBody>
      </p:sp>
      <p:pic>
        <p:nvPicPr>
          <p:cNvPr id="2050" name="Picture 2" descr="Will Artificial Intelligence help Paperclips to world dominance? 2 key  lessons from the Paperclip Maximizer.">
            <a:extLst>
              <a:ext uri="{FF2B5EF4-FFF2-40B4-BE49-F238E27FC236}">
                <a16:creationId xmlns:a16="http://schemas.microsoft.com/office/drawing/2014/main" id="{10C3635B-A726-CC69-DED7-21965F589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043" y="130771"/>
            <a:ext cx="2650533" cy="198789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DFF74A16-CCC0-734E-F1FD-867DE92535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737" t="6951" r="18984" b="13016"/>
          <a:stretch/>
        </p:blipFill>
        <p:spPr bwMode="auto">
          <a:xfrm>
            <a:off x="172660" y="987037"/>
            <a:ext cx="2931183" cy="36714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8633766-F72D-8865-6DBD-258B0B52FDFC}"/>
              </a:ext>
            </a:extLst>
          </p:cNvPr>
          <p:cNvSpPr txBox="1"/>
          <p:nvPr/>
        </p:nvSpPr>
        <p:spPr>
          <a:xfrm>
            <a:off x="3263828" y="987037"/>
            <a:ext cx="1250663" cy="523220"/>
          </a:xfrm>
          <a:prstGeom prst="rect">
            <a:avLst/>
          </a:prstGeom>
          <a:noFill/>
        </p:spPr>
        <p:txBody>
          <a:bodyPr wrap="none" rtlCol="0">
            <a:spAutoFit/>
          </a:bodyPr>
          <a:lstStyle/>
          <a:p>
            <a:r>
              <a:rPr lang="en-IE" dirty="0"/>
              <a:t>Nick Bostrom</a:t>
            </a:r>
          </a:p>
          <a:p>
            <a:r>
              <a:rPr lang="en-IE" dirty="0"/>
              <a:t>(1973-)</a:t>
            </a:r>
          </a:p>
        </p:txBody>
      </p:sp>
      <p:sp>
        <p:nvSpPr>
          <p:cNvPr id="4" name="TextBox 3">
            <a:extLst>
              <a:ext uri="{FF2B5EF4-FFF2-40B4-BE49-F238E27FC236}">
                <a16:creationId xmlns:a16="http://schemas.microsoft.com/office/drawing/2014/main" id="{296BBCA9-EAD8-55D0-8352-8D90BD69A135}"/>
              </a:ext>
            </a:extLst>
          </p:cNvPr>
          <p:cNvSpPr txBox="1"/>
          <p:nvPr/>
        </p:nvSpPr>
        <p:spPr>
          <a:xfrm>
            <a:off x="3304188" y="2260987"/>
            <a:ext cx="5667152" cy="2492990"/>
          </a:xfrm>
          <a:prstGeom prst="rect">
            <a:avLst/>
          </a:prstGeom>
          <a:noFill/>
          <a:ln>
            <a:solidFill>
              <a:schemeClr val="tx1"/>
            </a:solidFill>
          </a:ln>
        </p:spPr>
        <p:txBody>
          <a:bodyPr wrap="square" rtlCol="0">
            <a:spAutoFit/>
          </a:bodyPr>
          <a:lstStyle/>
          <a:p>
            <a:r>
              <a:rPr lang="en-IE" sz="2400" dirty="0">
                <a:latin typeface="+mn-lt"/>
              </a:rPr>
              <a:t>‘..</a:t>
            </a:r>
            <a:r>
              <a:rPr lang="en-IE" sz="2400" b="0" i="0" dirty="0">
                <a:solidFill>
                  <a:srgbClr val="000000"/>
                </a:solidFill>
                <a:effectLst/>
                <a:latin typeface="+mn-lt"/>
              </a:rPr>
              <a:t>seems perfectly possible to have a superintelligence whose sole goal is something completely arbitrary, such as to manufacture as many paperclips as possible, and who would resist with all its might any attempt to alter this goal.’ </a:t>
            </a:r>
            <a:r>
              <a:rPr lang="en-IE" sz="1200" b="0" i="0" dirty="0">
                <a:solidFill>
                  <a:srgbClr val="000000"/>
                </a:solidFill>
                <a:effectLst/>
                <a:latin typeface="+mn-lt"/>
              </a:rPr>
              <a:t>(Bostrom, 2003, 14)</a:t>
            </a:r>
            <a:endParaRPr lang="en-IE" sz="1200" dirty="0">
              <a:latin typeface="+mn-lt"/>
            </a:endParaRPr>
          </a:p>
        </p:txBody>
      </p:sp>
      <p:sp>
        <p:nvSpPr>
          <p:cNvPr id="5" name="TextBox 4">
            <a:extLst>
              <a:ext uri="{FF2B5EF4-FFF2-40B4-BE49-F238E27FC236}">
                <a16:creationId xmlns:a16="http://schemas.microsoft.com/office/drawing/2014/main" id="{2F96A1C5-997B-DB7C-10F3-F6C8B63604C3}"/>
              </a:ext>
            </a:extLst>
          </p:cNvPr>
          <p:cNvSpPr txBox="1"/>
          <p:nvPr/>
        </p:nvSpPr>
        <p:spPr>
          <a:xfrm>
            <a:off x="152595" y="5108135"/>
            <a:ext cx="8806079" cy="1477328"/>
          </a:xfrm>
          <a:prstGeom prst="rect">
            <a:avLst/>
          </a:prstGeom>
          <a:noFill/>
          <a:ln>
            <a:solidFill>
              <a:schemeClr val="tx1"/>
            </a:solidFill>
          </a:ln>
        </p:spPr>
        <p:txBody>
          <a:bodyPr wrap="square" rtlCol="0">
            <a:spAutoFit/>
          </a:bodyPr>
          <a:lstStyle/>
          <a:p>
            <a:r>
              <a:rPr lang="en-IE" sz="1800" b="1" kern="100" dirty="0">
                <a:solidFill>
                  <a:srgbClr val="0D0D0D"/>
                </a:solidFill>
                <a:effectLst/>
                <a:latin typeface="+mn-lt"/>
                <a:ea typeface="Aptos" panose="020B0004020202020204" pitchFamily="34" charset="0"/>
                <a:cs typeface="Times New Roman" panose="02020603050405020304" pitchFamily="18" charset="0"/>
              </a:rPr>
              <a:t>Thought Experiment</a:t>
            </a:r>
            <a:r>
              <a:rPr lang="en-IE" sz="1800" kern="100" dirty="0">
                <a:solidFill>
                  <a:srgbClr val="0D0D0D"/>
                </a:solidFill>
                <a:effectLst/>
                <a:latin typeface="+mn-lt"/>
                <a:ea typeface="Aptos" panose="020B0004020202020204" pitchFamily="34" charset="0"/>
                <a:cs typeface="Times New Roman" panose="02020603050405020304" pitchFamily="18" charset="0"/>
              </a:rPr>
              <a:t>: Imagine an AI  whose task it to creat</a:t>
            </a:r>
            <a:r>
              <a:rPr lang="en-IE" sz="1800" kern="100" dirty="0">
                <a:solidFill>
                  <a:srgbClr val="0D0D0D"/>
                </a:solidFill>
                <a:latin typeface="+mn-lt"/>
                <a:ea typeface="Aptos" panose="020B0004020202020204" pitchFamily="34" charset="0"/>
                <a:cs typeface="Times New Roman" panose="02020603050405020304" pitchFamily="18" charset="0"/>
              </a:rPr>
              <a:t>e</a:t>
            </a:r>
            <a:r>
              <a:rPr lang="en-IE" sz="1800" kern="100" dirty="0">
                <a:solidFill>
                  <a:srgbClr val="0D0D0D"/>
                </a:solidFill>
                <a:effectLst/>
                <a:latin typeface="+mn-lt"/>
                <a:ea typeface="Aptos" panose="020B0004020202020204" pitchFamily="34" charset="0"/>
                <a:cs typeface="Times New Roman" panose="02020603050405020304" pitchFamily="18" charset="0"/>
              </a:rPr>
              <a:t> as many paperclips as possible. Fully focused, improves and/or replicates itself to continue with the task while resisting attempts to stop it. </a:t>
            </a:r>
            <a:r>
              <a:rPr lang="en-IE" sz="1800" kern="100" dirty="0">
                <a:solidFill>
                  <a:srgbClr val="0D0D0D"/>
                </a:solidFill>
                <a:latin typeface="+mn-lt"/>
                <a:ea typeface="Aptos" panose="020B0004020202020204" pitchFamily="34" charset="0"/>
                <a:cs typeface="Times New Roman" panose="02020603050405020304" pitchFamily="18" charset="0"/>
              </a:rPr>
              <a:t>T</a:t>
            </a:r>
            <a:r>
              <a:rPr lang="en-IE" sz="1800" kern="100" dirty="0">
                <a:solidFill>
                  <a:srgbClr val="0D0D0D"/>
                </a:solidFill>
                <a:effectLst/>
                <a:latin typeface="+mn-lt"/>
                <a:ea typeface="Aptos" panose="020B0004020202020204" pitchFamily="34" charset="0"/>
                <a:cs typeface="Times New Roman" panose="02020603050405020304" pitchFamily="18" charset="0"/>
              </a:rPr>
              <a:t>urns the planet into a paperclip manufacturing plan eventually </a:t>
            </a:r>
          </a:p>
          <a:p>
            <a:r>
              <a:rPr lang="en-IE" sz="1800" kern="100" dirty="0">
                <a:solidFill>
                  <a:srgbClr val="0D0D0D"/>
                </a:solidFill>
                <a:effectLst/>
                <a:latin typeface="+mn-lt"/>
                <a:ea typeface="Aptos" panose="020B0004020202020204" pitchFamily="34" charset="0"/>
                <a:cs typeface="Times New Roman" panose="02020603050405020304" pitchFamily="18" charset="0"/>
              </a:rPr>
              <a:t>destroying us all. Doesn’t </a:t>
            </a:r>
            <a:r>
              <a:rPr lang="en-IE" sz="1800" kern="100" dirty="0">
                <a:solidFill>
                  <a:srgbClr val="0D0D0D"/>
                </a:solidFill>
                <a:latin typeface="+mn-lt"/>
                <a:ea typeface="Aptos" panose="020B0004020202020204" pitchFamily="34" charset="0"/>
                <a:cs typeface="Times New Roman" panose="02020603050405020304" pitchFamily="18" charset="0"/>
              </a:rPr>
              <a:t>have </a:t>
            </a:r>
            <a:r>
              <a:rPr lang="en-IE" sz="1800" kern="100" dirty="0">
                <a:solidFill>
                  <a:srgbClr val="0D0D0D"/>
                </a:solidFill>
                <a:effectLst/>
                <a:latin typeface="+mn-lt"/>
                <a:ea typeface="Aptos" panose="020B0004020202020204" pitchFamily="34" charset="0"/>
                <a:cs typeface="Times New Roman" panose="02020603050405020304" pitchFamily="18" charset="0"/>
              </a:rPr>
              <a:t>motivations like us, and  we don’t have the requisite control </a:t>
            </a:r>
          </a:p>
          <a:p>
            <a:r>
              <a:rPr lang="en-IE" sz="1800" kern="100" dirty="0">
                <a:solidFill>
                  <a:srgbClr val="0D0D0D"/>
                </a:solidFill>
                <a:effectLst/>
                <a:latin typeface="+mn-lt"/>
                <a:ea typeface="Aptos" panose="020B0004020202020204" pitchFamily="34" charset="0"/>
                <a:cs typeface="Times New Roman" panose="02020603050405020304" pitchFamily="18" charset="0"/>
              </a:rPr>
              <a:t>if </a:t>
            </a:r>
            <a:r>
              <a:rPr lang="en-IE" sz="1800" kern="100" dirty="0">
                <a:solidFill>
                  <a:srgbClr val="0D0D0D"/>
                </a:solidFill>
                <a:latin typeface="+mn-lt"/>
                <a:ea typeface="Aptos" panose="020B0004020202020204" pitchFamily="34" charset="0"/>
                <a:cs typeface="Times New Roman" panose="02020603050405020304" pitchFamily="18" charset="0"/>
              </a:rPr>
              <a:t>this</a:t>
            </a:r>
            <a:r>
              <a:rPr lang="en-IE" sz="1800" kern="100" dirty="0">
                <a:solidFill>
                  <a:srgbClr val="0D0D0D"/>
                </a:solidFill>
                <a:effectLst/>
                <a:latin typeface="+mn-lt"/>
                <a:ea typeface="Aptos" panose="020B0004020202020204" pitchFamily="34" charset="0"/>
                <a:cs typeface="Times New Roman" panose="02020603050405020304" pitchFamily="18" charset="0"/>
              </a:rPr>
              <a:t> happens. AI not just another form of technology but an existential threat.</a:t>
            </a:r>
            <a:endParaRPr lang="en-IE" sz="1800" kern="100" dirty="0">
              <a:effectLst/>
              <a:latin typeface="+mn-l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783208318"/>
      </p:ext>
    </p:extLst>
  </p:cSld>
  <p:clrMapOvr>
    <a:masterClrMapping/>
  </p:clrMapOvr>
  <mc:AlternateContent xmlns:mc="http://schemas.openxmlformats.org/markup-compatibility/2006" xmlns:p14="http://schemas.microsoft.com/office/powerpoint/2010/main">
    <mc:Choice Requires="p14">
      <p:transition spd="slow" p14:dur="2000" advTm="153239"/>
    </mc:Choice>
    <mc:Fallback xmlns="">
      <p:transition spd="slow" advTm="153239"/>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7013C-F215-F1EA-E31A-54D247274BE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AAE1C3-A2AA-43E6-338C-2940EE1E74D0}"/>
              </a:ext>
            </a:extLst>
          </p:cNvPr>
          <p:cNvSpPr>
            <a:spLocks noGrp="1"/>
          </p:cNvSpPr>
          <p:nvPr>
            <p:ph idx="1"/>
          </p:nvPr>
        </p:nvSpPr>
        <p:spPr>
          <a:xfrm>
            <a:off x="236306" y="236306"/>
            <a:ext cx="8661114" cy="6412144"/>
          </a:xfrm>
        </p:spPr>
        <p:txBody>
          <a:bodyPr rtlCol="0">
            <a:normAutofit/>
          </a:bodyPr>
          <a:lstStyle/>
          <a:p>
            <a:pPr marL="0" indent="0" eaLnBrk="1" fontAlgn="auto" hangingPunct="1">
              <a:spcAft>
                <a:spcPts val="0"/>
              </a:spcAft>
              <a:buNone/>
              <a:defRPr/>
            </a:pPr>
            <a:r>
              <a:rPr lang="en-IE" sz="2400" b="1" kern="0" dirty="0">
                <a:solidFill>
                  <a:srgbClr val="393E42"/>
                </a:solidFill>
                <a:cs typeface="Times New Roman" panose="02020603050405020304" pitchFamily="18" charset="0"/>
              </a:rPr>
              <a:t>Privacy and data protection</a:t>
            </a:r>
          </a:p>
          <a:p>
            <a:pPr marL="0" marR="0" lvl="0" indent="0" algn="l" defTabSz="914400" rtl="0" eaLnBrk="0" fontAlgn="base" latinLnBrk="0" hangingPunct="0">
              <a:lnSpc>
                <a:spcPct val="80000"/>
              </a:lnSpc>
              <a:spcBef>
                <a:spcPct val="0"/>
              </a:spcBef>
              <a:spcAft>
                <a:spcPct val="0"/>
              </a:spcAft>
              <a:buClrTx/>
              <a:buSzTx/>
              <a:buFontTx/>
              <a:buNone/>
              <a:tabLst/>
              <a:defRPr/>
            </a:pPr>
            <a:endParaRPr kumimoji="0" lang="en-GB" altLang="en-US" sz="1800" b="0" i="0" u="none" strike="noStrike" kern="1200" cap="none" spc="0" normalizeH="0" baseline="0" noProof="0" dirty="0">
              <a:ln>
                <a:noFill/>
              </a:ln>
              <a:solidFill>
                <a:prstClr val="black"/>
              </a:solidFill>
              <a:effectLst/>
              <a:uLnTx/>
              <a:uFillTx/>
              <a:ea typeface="+mn-ea"/>
              <a:cs typeface="+mn-cs"/>
            </a:endParaRPr>
          </a:p>
          <a:p>
            <a:pPr marL="0" indent="0" eaLnBrk="1" fontAlgn="auto" hangingPunct="1">
              <a:spcAft>
                <a:spcPts val="0"/>
              </a:spcAft>
              <a:buFont typeface="Arial" panose="020B0604020202020204" pitchFamily="34" charset="0"/>
              <a:buNone/>
              <a:defRPr/>
            </a:pPr>
            <a:endParaRPr lang="en-GB" sz="2400" dirty="0">
              <a:solidFill>
                <a:prstClr val="black"/>
              </a:solidFill>
            </a:endParaRPr>
          </a:p>
          <a:p>
            <a:pPr marL="0" indent="0" eaLnBrk="1" fontAlgn="auto" hangingPunct="1">
              <a:spcAft>
                <a:spcPts val="0"/>
              </a:spcAft>
              <a:buFont typeface="Arial" panose="020B0604020202020204" pitchFamily="34" charset="0"/>
              <a:buNone/>
              <a:defRPr/>
            </a:pPr>
            <a:endParaRPr lang="en-IE" sz="2400" kern="0" dirty="0">
              <a:solidFill>
                <a:srgbClr val="393E42"/>
              </a:solidFill>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1800" kern="0" dirty="0">
              <a:solidFill>
                <a:srgbClr val="393E42"/>
              </a:solidFill>
              <a:latin typeface="Proxima Nova"/>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1800" kern="0" dirty="0">
              <a:solidFill>
                <a:srgbClr val="393E42"/>
              </a:solidFill>
              <a:latin typeface="Proxima Nova"/>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571500" indent="-571500" eaLnBrk="1" fontAlgn="auto" hangingPunct="1">
              <a:spcAft>
                <a:spcPts val="0"/>
              </a:spcAft>
              <a:buFont typeface="Wingdings" panose="05000000000000000000" pitchFamily="2" charset="2"/>
              <a:buNone/>
              <a:defRPr/>
            </a:pPr>
            <a:endParaRPr lang="en-GB" sz="2400" b="1"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p:txBody>
      </p:sp>
      <p:sp>
        <p:nvSpPr>
          <p:cNvPr id="2" name="TextBox 1">
            <a:extLst>
              <a:ext uri="{FF2B5EF4-FFF2-40B4-BE49-F238E27FC236}">
                <a16:creationId xmlns:a16="http://schemas.microsoft.com/office/drawing/2014/main" id="{F57DB29E-F243-26DB-BFBA-303977D45031}"/>
              </a:ext>
            </a:extLst>
          </p:cNvPr>
          <p:cNvSpPr txBox="1"/>
          <p:nvPr/>
        </p:nvSpPr>
        <p:spPr>
          <a:xfrm>
            <a:off x="277218" y="821808"/>
            <a:ext cx="8496729" cy="2092239"/>
          </a:xfrm>
          <a:prstGeom prst="rect">
            <a:avLst/>
          </a:prstGeom>
          <a:noFill/>
          <a:ln>
            <a:solidFill>
              <a:schemeClr val="tx1"/>
            </a:solidFill>
          </a:ln>
        </p:spPr>
        <p:txBody>
          <a:bodyPr wrap="square" rtlCol="0">
            <a:spAutoFit/>
          </a:body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GB" altLang="en-US" sz="2400" b="0" i="0" u="none" strike="noStrike" kern="1200" cap="none" spc="0" normalizeH="0" baseline="0" noProof="0" dirty="0">
                <a:ln>
                  <a:noFill/>
                </a:ln>
                <a:solidFill>
                  <a:prstClr val="black"/>
                </a:solidFill>
                <a:effectLst/>
                <a:uLnTx/>
                <a:uFillTx/>
                <a:latin typeface="+mn-lt"/>
                <a:ea typeface="+mn-ea"/>
                <a:cs typeface="+mn-cs"/>
              </a:rPr>
              <a:t> </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GB" altLang="en-US" sz="2400" b="0" i="0" u="none" strike="noStrike" kern="1200" cap="none" spc="0" normalizeH="0" baseline="0" noProof="0" dirty="0">
                <a:ln>
                  <a:noFill/>
                </a:ln>
                <a:solidFill>
                  <a:prstClr val="black"/>
                </a:solidFill>
                <a:effectLst/>
                <a:uLnTx/>
                <a:uFillTx/>
                <a:latin typeface="+mn-lt"/>
                <a:ea typeface="+mn-ea"/>
                <a:cs typeface="+mn-cs"/>
              </a:rPr>
              <a:t>“Our interest in </a:t>
            </a:r>
            <a:r>
              <a:rPr kumimoji="0" lang="en-GB" altLang="en-US" sz="2400" b="1" i="0" u="none" strike="noStrike" kern="1200" cap="none" spc="0" normalizeH="0" baseline="0" noProof="0" dirty="0">
                <a:ln>
                  <a:noFill/>
                </a:ln>
                <a:solidFill>
                  <a:prstClr val="black"/>
                </a:solidFill>
                <a:effectLst/>
                <a:uLnTx/>
                <a:uFillTx/>
                <a:latin typeface="+mn-lt"/>
                <a:ea typeface="+mn-ea"/>
                <a:cs typeface="+mn-cs"/>
              </a:rPr>
              <a:t>privacy</a:t>
            </a:r>
            <a:r>
              <a:rPr kumimoji="0" lang="en-GB" altLang="en-US" sz="2400" b="0" i="0" u="none" strike="noStrike" kern="1200" cap="none" spc="0" normalizeH="0" baseline="0" noProof="0" dirty="0">
                <a:ln>
                  <a:noFill/>
                </a:ln>
                <a:solidFill>
                  <a:prstClr val="black"/>
                </a:solidFill>
                <a:effectLst/>
                <a:uLnTx/>
                <a:uFillTx/>
                <a:latin typeface="+mn-lt"/>
                <a:ea typeface="+mn-ea"/>
                <a:cs typeface="+mn-cs"/>
              </a:rPr>
              <a:t>…is related to our concern over our </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GB" altLang="en-US" sz="2400" b="0" i="0" u="none" strike="noStrike" kern="1200" cap="none" spc="0" normalizeH="0" baseline="0" noProof="0" dirty="0">
                <a:ln>
                  <a:noFill/>
                </a:ln>
                <a:solidFill>
                  <a:prstClr val="black"/>
                </a:solidFill>
                <a:effectLst/>
                <a:uLnTx/>
                <a:uFillTx/>
                <a:latin typeface="+mn-lt"/>
                <a:ea typeface="+mn-ea"/>
                <a:cs typeface="+mn-cs"/>
              </a:rPr>
              <a:t>accessibility to others: the extent we are known to others, the extent to which others have physical access to us, and the extent to which we are the subject of others’ attention.” </a:t>
            </a:r>
            <a:endParaRPr lang="en-GB" altLang="en-US" sz="2400" kern="1200" dirty="0">
              <a:solidFill>
                <a:prstClr val="black"/>
              </a:solidFill>
              <a:latin typeface="+mn-lt"/>
              <a:ea typeface="+mn-ea"/>
              <a:cs typeface="+mn-cs"/>
            </a:endParaRPr>
          </a:p>
          <a:p>
            <a:pPr marL="0" marR="0" lvl="0" indent="0" algn="l" defTabSz="914400" rtl="0" eaLnBrk="0" fontAlgn="base" latinLnBrk="0" hangingPunct="0">
              <a:lnSpc>
                <a:spcPct val="80000"/>
              </a:lnSpc>
              <a:spcBef>
                <a:spcPct val="0"/>
              </a:spcBef>
              <a:spcAft>
                <a:spcPct val="0"/>
              </a:spcAft>
              <a:buClrTx/>
              <a:buSzTx/>
              <a:buFontTx/>
              <a:buNone/>
              <a:tabLst/>
              <a:defRPr/>
            </a:pPr>
            <a:endParaRPr kumimoji="0" lang="en-GB" altLang="en-US" sz="2400" b="0" i="0" u="none" strike="noStrike" kern="1200" cap="none" spc="0" normalizeH="0" baseline="0" noProof="0" dirty="0">
              <a:ln>
                <a:noFill/>
              </a:ln>
              <a:solidFill>
                <a:prstClr val="black"/>
              </a:solidFill>
              <a:effectLst/>
              <a:uLnTx/>
              <a:uFillTx/>
              <a:latin typeface="+mn-lt"/>
              <a:ea typeface="+mn-ea"/>
              <a:cs typeface="+mn-cs"/>
            </a:endParaRPr>
          </a:p>
          <a:p>
            <a:pPr marL="0" marR="0" lvl="0" indent="0" algn="r" defTabSz="914400" rtl="0" eaLnBrk="0" fontAlgn="base" latinLnBrk="0" hangingPunct="0">
              <a:lnSpc>
                <a:spcPct val="80000"/>
              </a:lnSpc>
              <a:spcBef>
                <a:spcPct val="0"/>
              </a:spcBef>
              <a:spcAft>
                <a:spcPct val="0"/>
              </a:spcAft>
              <a:buClrTx/>
              <a:buSzTx/>
              <a:buFontTx/>
              <a:buNone/>
              <a:tabLst/>
              <a:defRPr/>
            </a:pPr>
            <a:r>
              <a:rPr kumimoji="0" lang="en-GB" altLang="en-US" sz="1800" b="0" i="0" u="none" strike="noStrike" kern="1200" cap="none" spc="0" normalizeH="0" baseline="0" noProof="0" dirty="0">
                <a:ln>
                  <a:noFill/>
                </a:ln>
                <a:solidFill>
                  <a:prstClr val="black"/>
                </a:solidFill>
                <a:effectLst/>
                <a:uLnTx/>
                <a:uFillTx/>
                <a:latin typeface="+mn-lt"/>
                <a:ea typeface="+mn-ea"/>
                <a:cs typeface="+mn-cs"/>
              </a:rPr>
              <a:t>(Harris, Prichard &amp; </a:t>
            </a:r>
            <a:r>
              <a:rPr kumimoji="0" lang="en-GB" altLang="en-US" sz="1800" b="0" i="0" u="none" strike="noStrike" kern="1200" cap="none" spc="0" normalizeH="0" baseline="0" noProof="0" dirty="0" err="1">
                <a:ln>
                  <a:noFill/>
                </a:ln>
                <a:solidFill>
                  <a:prstClr val="black"/>
                </a:solidFill>
                <a:effectLst/>
                <a:uLnTx/>
                <a:uFillTx/>
                <a:latin typeface="+mn-lt"/>
                <a:ea typeface="+mn-ea"/>
                <a:cs typeface="+mn-cs"/>
              </a:rPr>
              <a:t>Rabins</a:t>
            </a:r>
            <a:r>
              <a:rPr lang="en-GB" altLang="en-US" sz="1800" dirty="0">
                <a:solidFill>
                  <a:prstClr val="black"/>
                </a:solidFill>
                <a:latin typeface="+mn-lt"/>
              </a:rPr>
              <a:t>, 2009, </a:t>
            </a:r>
            <a:r>
              <a:rPr kumimoji="0" lang="en-GB" altLang="en-US" sz="1800" b="0" i="0" u="none" strike="noStrike" kern="1200" cap="none" spc="0" normalizeH="0" baseline="0" noProof="0" dirty="0">
                <a:ln>
                  <a:noFill/>
                </a:ln>
                <a:solidFill>
                  <a:prstClr val="black"/>
                </a:solidFill>
                <a:effectLst/>
                <a:uLnTx/>
                <a:uFillTx/>
                <a:latin typeface="+mn-lt"/>
                <a:ea typeface="+mn-ea"/>
                <a:cs typeface="+mn-cs"/>
              </a:rPr>
              <a:t>105)</a:t>
            </a:r>
            <a:endParaRPr lang="en-IE" sz="1800" dirty="0">
              <a:latin typeface="+mn-lt"/>
            </a:endParaRPr>
          </a:p>
        </p:txBody>
      </p:sp>
      <p:sp>
        <p:nvSpPr>
          <p:cNvPr id="4" name="TextBox 3">
            <a:extLst>
              <a:ext uri="{FF2B5EF4-FFF2-40B4-BE49-F238E27FC236}">
                <a16:creationId xmlns:a16="http://schemas.microsoft.com/office/drawing/2014/main" id="{7F70C938-4B49-CF78-C1D1-1193AAFC32F2}"/>
              </a:ext>
            </a:extLst>
          </p:cNvPr>
          <p:cNvSpPr txBox="1">
            <a:spLocks noChangeArrowheads="1"/>
          </p:cNvSpPr>
          <p:nvPr/>
        </p:nvSpPr>
        <p:spPr bwMode="auto">
          <a:xfrm>
            <a:off x="328240" y="3256365"/>
            <a:ext cx="8569180" cy="292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mn-lt"/>
                <a:ea typeface="+mn-ea"/>
                <a:cs typeface="+mn-cs"/>
              </a:rPr>
              <a:t>The Goods of Privacy:</a:t>
            </a:r>
            <a:endParaRPr lang="en-IE" altLang="en-US" sz="2400" kern="1200" dirty="0">
              <a:solidFill>
                <a:prstClr val="black"/>
              </a:solidFill>
              <a:latin typeface="+mn-lt"/>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IE" altLang="en-US" sz="2400" b="0" i="0" u="none" strike="noStrike" kern="1200" cap="none" spc="0" normalizeH="0" baseline="0" noProof="0" dirty="0">
                <a:ln>
                  <a:noFill/>
                </a:ln>
                <a:solidFill>
                  <a:prstClr val="black"/>
                </a:solidFill>
                <a:effectLst/>
                <a:uLnTx/>
                <a:uFillTx/>
                <a:latin typeface="+mn-lt"/>
                <a:ea typeface="+mn-ea"/>
                <a:cs typeface="+mn-cs"/>
              </a:rPr>
              <a:t>Privacy promotes liberty, autonomy, selfhood, and human</a:t>
            </a:r>
          </a:p>
          <a:p>
            <a:pPr marR="0" lvl="0" algn="l" defTabSz="914400" rtl="0" eaLnBrk="0" fontAlgn="base" latinLnBrk="0" hangingPunct="0">
              <a:lnSpc>
                <a:spcPct val="100000"/>
              </a:lnSpc>
              <a:spcBef>
                <a:spcPct val="0"/>
              </a:spcBef>
              <a:spcAft>
                <a:spcPct val="0"/>
              </a:spcAft>
              <a:buClrTx/>
              <a:buSzTx/>
              <a:tabLst/>
              <a:defRPr/>
            </a:pPr>
            <a:r>
              <a:rPr kumimoji="0" lang="en-IE" altLang="en-US" sz="2400" b="0" i="0" u="none" strike="noStrike" kern="1200" cap="none" spc="0" normalizeH="0" baseline="0" noProof="0" dirty="0">
                <a:ln>
                  <a:noFill/>
                </a:ln>
                <a:solidFill>
                  <a:prstClr val="black"/>
                </a:solidFill>
                <a:effectLst/>
                <a:uLnTx/>
                <a:uFillTx/>
                <a:latin typeface="+mn-lt"/>
                <a:ea typeface="+mn-ea"/>
                <a:cs typeface="+mn-cs"/>
              </a:rPr>
              <a:t>relations, and furthering the existence of a free society. </a:t>
            </a:r>
            <a:r>
              <a:rPr kumimoji="0" lang="en-IE" altLang="en-US" sz="1600" b="0" i="0" u="none" strike="noStrike" kern="1200" cap="none" spc="0" normalizeH="0" baseline="0" noProof="0" dirty="0">
                <a:ln>
                  <a:noFill/>
                </a:ln>
                <a:solidFill>
                  <a:prstClr val="black"/>
                </a:solidFill>
                <a:effectLst/>
                <a:uLnTx/>
                <a:uFillTx/>
                <a:latin typeface="+mn-lt"/>
                <a:ea typeface="+mn-ea"/>
                <a:cs typeface="+mn-cs"/>
              </a:rPr>
              <a:t>(R. </a:t>
            </a:r>
            <a:r>
              <a:rPr kumimoji="0" lang="en-IE" altLang="en-US" sz="1600" b="0" i="0" u="none" strike="noStrike" kern="1200" cap="none" spc="0" normalizeH="0" baseline="0" noProof="0" dirty="0" err="1">
                <a:ln>
                  <a:noFill/>
                </a:ln>
                <a:solidFill>
                  <a:prstClr val="black"/>
                </a:solidFill>
                <a:effectLst/>
                <a:uLnTx/>
                <a:uFillTx/>
                <a:latin typeface="+mn-lt"/>
                <a:ea typeface="+mn-ea"/>
                <a:cs typeface="+mn-cs"/>
              </a:rPr>
              <a:t>Gavison</a:t>
            </a:r>
            <a:r>
              <a:rPr lang="en-IE" altLang="en-US" sz="1600" kern="1200" dirty="0">
                <a:solidFill>
                  <a:prstClr val="black"/>
                </a:solidFill>
                <a:latin typeface="+mn-lt"/>
                <a:ea typeface="+mn-ea"/>
                <a:cs typeface="+mn-cs"/>
              </a:rPr>
              <a:t>, </a:t>
            </a:r>
            <a:r>
              <a:rPr kumimoji="0" lang="en-IE" altLang="en-US" sz="1600" b="0" i="0" u="none" strike="noStrike" kern="1200" cap="none" spc="0" normalizeH="0" baseline="0" noProof="0" dirty="0">
                <a:ln>
                  <a:noFill/>
                </a:ln>
                <a:solidFill>
                  <a:prstClr val="black"/>
                </a:solidFill>
                <a:effectLst/>
                <a:uLnTx/>
                <a:uFillTx/>
                <a:latin typeface="+mn-lt"/>
                <a:ea typeface="+mn-ea"/>
                <a:cs typeface="+mn-cs"/>
              </a:rPr>
              <a:t>1980)</a:t>
            </a:r>
            <a:r>
              <a:rPr lang="en-IE" altLang="en-US" sz="1600" kern="1200" dirty="0">
                <a:solidFill>
                  <a:prstClr val="black"/>
                </a:solidFill>
                <a:latin typeface="+mn-lt"/>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altLang="en-US" sz="2400" b="0" i="0" u="none" strike="noStrike" kern="1200" cap="none" spc="0" normalizeH="0" baseline="0" noProof="0" dirty="0">
              <a:ln>
                <a:noFill/>
              </a:ln>
              <a:solidFill>
                <a:prstClr val="black"/>
              </a:solidFill>
              <a:effectLst/>
              <a:uLnTx/>
              <a:uFillTx/>
              <a:latin typeface="+mn-lt"/>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IE" altLang="en-US" sz="2400" b="0" i="0" u="none" strike="noStrike" kern="1200" cap="none" spc="0" normalizeH="0" baseline="0" noProof="0" dirty="0">
                <a:ln>
                  <a:noFill/>
                </a:ln>
                <a:solidFill>
                  <a:prstClr val="black"/>
                </a:solidFill>
                <a:effectLst/>
                <a:uLnTx/>
                <a:uFillTx/>
                <a:latin typeface="+mn-lt"/>
                <a:ea typeface="+mn-ea"/>
                <a:cs typeface="+mn-cs"/>
              </a:rPr>
              <a:t>Privacy prevents interference, pressures to conform, ridicule,</a:t>
            </a:r>
          </a:p>
          <a:p>
            <a:pPr marR="0" lvl="0" algn="l" defTabSz="914400" rtl="0" eaLnBrk="0" fontAlgn="base" latinLnBrk="0" hangingPunct="0">
              <a:lnSpc>
                <a:spcPct val="100000"/>
              </a:lnSpc>
              <a:spcBef>
                <a:spcPct val="0"/>
              </a:spcBef>
              <a:spcAft>
                <a:spcPct val="0"/>
              </a:spcAft>
              <a:buClrTx/>
              <a:buSzTx/>
              <a:tabLst/>
              <a:defRPr/>
            </a:pPr>
            <a:r>
              <a:rPr kumimoji="0" lang="en-IE" altLang="en-US" sz="2400" b="0" i="0" u="none" strike="noStrike" kern="1200" cap="none" spc="0" normalizeH="0" baseline="0" noProof="0" dirty="0">
                <a:ln>
                  <a:noFill/>
                </a:ln>
                <a:solidFill>
                  <a:prstClr val="black"/>
                </a:solidFill>
                <a:effectLst/>
                <a:uLnTx/>
                <a:uFillTx/>
                <a:latin typeface="+mn-lt"/>
                <a:ea typeface="+mn-ea"/>
                <a:cs typeface="+mn-cs"/>
              </a:rPr>
              <a:t>punishment, unfavourable decisions, and other forms of hostile reaction.’ </a:t>
            </a:r>
            <a:r>
              <a:rPr kumimoji="0" lang="en-IE" altLang="en-US" sz="1600" b="0" i="0" u="none" strike="noStrike" kern="1200" cap="none" spc="0" normalizeH="0" baseline="0" noProof="0" dirty="0">
                <a:ln>
                  <a:noFill/>
                </a:ln>
                <a:solidFill>
                  <a:prstClr val="black"/>
                </a:solidFill>
                <a:effectLst/>
                <a:uLnTx/>
                <a:uFillTx/>
                <a:latin typeface="+mn-lt"/>
                <a:ea typeface="+mn-ea"/>
                <a:cs typeface="+mn-cs"/>
              </a:rPr>
              <a:t>(R. </a:t>
            </a:r>
            <a:r>
              <a:rPr kumimoji="0" lang="en-IE" altLang="en-US" sz="1600" b="0" i="0" u="none" strike="noStrike" kern="1200" cap="none" spc="0" normalizeH="0" baseline="0" noProof="0" dirty="0" err="1">
                <a:ln>
                  <a:noFill/>
                </a:ln>
                <a:solidFill>
                  <a:prstClr val="black"/>
                </a:solidFill>
                <a:effectLst/>
                <a:uLnTx/>
                <a:uFillTx/>
                <a:latin typeface="+mn-lt"/>
                <a:ea typeface="+mn-ea"/>
                <a:cs typeface="+mn-cs"/>
              </a:rPr>
              <a:t>Gavison</a:t>
            </a:r>
            <a:r>
              <a:rPr kumimoji="0" lang="en-IE" altLang="en-US" sz="1600" b="0" i="0" u="none" strike="noStrike" kern="1200" cap="none" spc="0" normalizeH="0" baseline="0" noProof="0" dirty="0">
                <a:ln>
                  <a:noFill/>
                </a:ln>
                <a:solidFill>
                  <a:prstClr val="black"/>
                </a:solidFill>
                <a:effectLst/>
                <a:uLnTx/>
                <a:uFillTx/>
                <a:latin typeface="+mn-lt"/>
                <a:ea typeface="+mn-ea"/>
                <a:cs typeface="+mn-cs"/>
              </a:rPr>
              <a:t>, 1980</a:t>
            </a:r>
            <a:r>
              <a:rPr lang="en-IE" altLang="en-US" sz="1600" kern="1200" dirty="0">
                <a:solidFill>
                  <a:prstClr val="black"/>
                </a:solidFill>
                <a:latin typeface="+mn-lt"/>
                <a:ea typeface="+mn-ea"/>
                <a:cs typeface="+mn-cs"/>
              </a:rPr>
              <a:t>)</a:t>
            </a:r>
            <a:endParaRPr kumimoji="0" lang="en-IE" altLang="en-US" sz="16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1641281759"/>
      </p:ext>
    </p:extLst>
  </p:cSld>
  <p:clrMapOvr>
    <a:masterClrMapping/>
  </p:clrMapOvr>
  <mc:AlternateContent xmlns:mc="http://schemas.openxmlformats.org/markup-compatibility/2006" xmlns:p14="http://schemas.microsoft.com/office/powerpoint/2010/main">
    <mc:Choice Requires="p14">
      <p:transition spd="slow" p14:dur="2000" advTm="52963"/>
    </mc:Choice>
    <mc:Fallback xmlns="">
      <p:transition spd="slow" advTm="52963"/>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97492F-DA15-4D3A-8FA8-6518FD603FC5}"/>
              </a:ext>
            </a:extLst>
          </p:cNvPr>
          <p:cNvSpPr>
            <a:spLocks noGrp="1"/>
          </p:cNvSpPr>
          <p:nvPr>
            <p:ph idx="1"/>
          </p:nvPr>
        </p:nvSpPr>
        <p:spPr>
          <a:xfrm>
            <a:off x="301322" y="121186"/>
            <a:ext cx="8709114" cy="6527264"/>
          </a:xfrm>
        </p:spPr>
        <p:txBody>
          <a:bodyPr rtlCol="0">
            <a:normAutofit/>
          </a:bodyPr>
          <a:lstStyle/>
          <a:p>
            <a:pPr>
              <a:buFont typeface="Wingdings" panose="05000000000000000000" pitchFamily="2" charset="2"/>
              <a:buChar char="q"/>
              <a:defRPr/>
            </a:pPr>
            <a:r>
              <a:rPr lang="en-IE" sz="2400" b="1" dirty="0">
                <a:cs typeface="Times New Roman" panose="02020603050405020304" pitchFamily="18" charset="0"/>
              </a:rPr>
              <a:t>Legitimate limits on access to information: </a:t>
            </a:r>
          </a:p>
          <a:p>
            <a:pPr>
              <a:buFont typeface="Wingdings" panose="05000000000000000000" pitchFamily="2" charset="2"/>
              <a:buNone/>
              <a:defRPr/>
            </a:pPr>
            <a:endParaRPr lang="en-IE" sz="2400" b="1" dirty="0">
              <a:cs typeface="Times New Roman" panose="02020603050405020304" pitchFamily="18" charset="0"/>
            </a:endParaRPr>
          </a:p>
          <a:p>
            <a:pPr>
              <a:defRPr/>
            </a:pPr>
            <a:r>
              <a:rPr lang="en-IE" sz="2400" dirty="0">
                <a:cs typeface="Times New Roman" panose="02020603050405020304" pitchFamily="18" charset="0"/>
              </a:rPr>
              <a:t>Personal privacy (financial, medical, contact, and personal details)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altLang="en-US" sz="2400" b="0" i="0" u="none" strike="noStrike" kern="1200" cap="none" spc="0" normalizeH="0" baseline="0" noProof="0" dirty="0">
                <a:ln>
                  <a:noFill/>
                </a:ln>
                <a:solidFill>
                  <a:prstClr val="black"/>
                </a:solidFill>
                <a:effectLst/>
                <a:uLnTx/>
                <a:uFillTx/>
                <a:latin typeface="+mn-lt"/>
                <a:ea typeface="+mn-ea"/>
                <a:cs typeface="+mn-cs"/>
              </a:rPr>
              <a:t>– issue of consent, expectation that ownership of information will be respected</a:t>
            </a:r>
          </a:p>
          <a:p>
            <a:pPr marL="0" indent="0">
              <a:buNone/>
              <a:defRPr/>
            </a:pPr>
            <a:endParaRPr lang="en-IE" sz="2400" dirty="0">
              <a:cs typeface="Times New Roman" panose="02020603050405020304" pitchFamily="18" charset="0"/>
            </a:endParaRPr>
          </a:p>
          <a:p>
            <a:pPr>
              <a:defRPr/>
            </a:pPr>
            <a:r>
              <a:rPr lang="en-IE" sz="2400" dirty="0">
                <a:cs typeface="Times New Roman" panose="02020603050405020304" pitchFamily="18" charset="0"/>
              </a:rPr>
              <a:t>Corporate security freedom (protect proprietary -  information,</a:t>
            </a:r>
          </a:p>
          <a:p>
            <a:pPr marL="0" indent="0">
              <a:buNone/>
              <a:defRPr/>
            </a:pPr>
            <a:r>
              <a:rPr lang="en-IE" sz="2400" dirty="0">
                <a:cs typeface="Times New Roman" panose="02020603050405020304" pitchFamily="18" charset="0"/>
              </a:rPr>
              <a:t>designs, processes).</a:t>
            </a:r>
            <a:endParaRPr lang="en-IE" altLang="en-US" sz="2400" dirty="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cs typeface="Times New Roman" panose="02020603050405020304" pitchFamily="18" charset="0"/>
            </a:endParaRPr>
          </a:p>
          <a:p>
            <a:pPr eaLnBrk="1" fontAlgn="auto" hangingPunct="1">
              <a:spcAft>
                <a:spcPts val="0"/>
              </a:spcAft>
              <a:defRPr/>
            </a:pPr>
            <a:r>
              <a:rPr lang="en-IE" sz="2400" dirty="0">
                <a:cs typeface="Times New Roman" panose="02020603050405020304" pitchFamily="18" charset="0"/>
              </a:rPr>
              <a:t>National security</a:t>
            </a:r>
          </a:p>
          <a:p>
            <a:pPr eaLnBrk="1" fontAlgn="auto" hangingPunct="1">
              <a:spcAft>
                <a:spcPts val="0"/>
              </a:spcAft>
              <a:buFontTx/>
              <a:buChar char="-"/>
              <a:defRPr/>
            </a:pPr>
            <a:r>
              <a:rPr lang="en-IE" sz="2400" dirty="0">
                <a:cs typeface="Times New Roman" panose="02020603050405020304" pitchFamily="18" charset="0"/>
              </a:rPr>
              <a:t>Withholding information from the public.</a:t>
            </a:r>
          </a:p>
          <a:p>
            <a:pPr eaLnBrk="1" fontAlgn="auto" hangingPunct="1">
              <a:spcAft>
                <a:spcPts val="0"/>
              </a:spcAft>
              <a:buFontTx/>
              <a:buChar char="-"/>
              <a:defRPr/>
            </a:pPr>
            <a:r>
              <a:rPr lang="en-IE" sz="2400" dirty="0">
                <a:cs typeface="Times New Roman" panose="02020603050405020304" pitchFamily="18" charset="0"/>
              </a:rPr>
              <a:t>Legally beaching privacy with data collection and surveillance.</a:t>
            </a:r>
          </a:p>
          <a:p>
            <a:pPr marL="0" indent="0">
              <a:buNone/>
              <a:defRPr/>
            </a:pPr>
            <a:r>
              <a:rPr lang="en-IE" sz="2000" dirty="0">
                <a:cs typeface="Times New Roman" panose="02020603050405020304" pitchFamily="18" charset="0"/>
              </a:rPr>
              <a:t>Q: How much information should governmental bodies be allowed to collect? </a:t>
            </a:r>
          </a:p>
          <a:p>
            <a:pPr marL="0" indent="0">
              <a:buNone/>
              <a:defRPr/>
            </a:pPr>
            <a:r>
              <a:rPr lang="en-IE" sz="2000" dirty="0">
                <a:cs typeface="Times New Roman" panose="02020603050405020304" pitchFamily="18" charset="0"/>
              </a:rPr>
              <a:t>Q: For what purposes?</a:t>
            </a:r>
          </a:p>
          <a:p>
            <a:pPr marL="0" indent="0" eaLnBrk="1" fontAlgn="auto" hangingPunct="1">
              <a:spcAft>
                <a:spcPts val="0"/>
              </a:spcAft>
              <a:buNone/>
              <a:defRPr/>
            </a:pPr>
            <a:endParaRPr lang="en-IE" sz="2400" dirty="0">
              <a:cs typeface="Times New Roman" panose="02020603050405020304" pitchFamily="18" charset="0"/>
            </a:endParaRPr>
          </a:p>
          <a:p>
            <a:pPr eaLnBrk="1" fontAlgn="auto" hangingPunct="1">
              <a:spcAft>
                <a:spcPts val="0"/>
              </a:spcAft>
              <a:defRPr/>
            </a:pPr>
            <a:endParaRPr lang="en-IE" sz="2400" dirty="0">
              <a:latin typeface="Times New Roman" panose="02020603050405020304" pitchFamily="18" charset="0"/>
              <a:cs typeface="Times New Roman" panose="02020603050405020304" pitchFamily="18" charset="0"/>
            </a:endParaRPr>
          </a:p>
          <a:p>
            <a:pPr marL="0" indent="0" eaLnBrk="1" fontAlgn="auto" hangingPunct="1">
              <a:spcAft>
                <a:spcPts val="0"/>
              </a:spcAft>
              <a:buNone/>
              <a:defRPr/>
            </a:pPr>
            <a:endParaRPr lang="en-IE"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571500" indent="-571500" eaLnBrk="1" fontAlgn="auto" hangingPunct="1">
              <a:spcAft>
                <a:spcPts val="0"/>
              </a:spcAft>
              <a:buFont typeface="Wingdings" panose="05000000000000000000" pitchFamily="2" charset="2"/>
              <a:buNone/>
              <a:defRPr/>
            </a:pPr>
            <a:endParaRPr lang="en-GB" sz="2400" b="1"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p:txBody>
      </p:sp>
    </p:spTree>
  </p:cSld>
  <p:clrMapOvr>
    <a:masterClrMapping/>
  </p:clrMapOvr>
  <mc:AlternateContent xmlns:mc="http://schemas.openxmlformats.org/markup-compatibility/2006" xmlns:p14="http://schemas.microsoft.com/office/powerpoint/2010/main">
    <mc:Choice Requires="p14">
      <p:transition spd="slow" p14:dur="2000" advTm="104197"/>
    </mc:Choice>
    <mc:Fallback xmlns="">
      <p:transition spd="slow" advTm="10419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C13589-7444-46AE-84DB-924F1F0B4F28}"/>
              </a:ext>
            </a:extLst>
          </p:cNvPr>
          <p:cNvSpPr>
            <a:spLocks noGrp="1"/>
          </p:cNvSpPr>
          <p:nvPr>
            <p:ph idx="1"/>
          </p:nvPr>
        </p:nvSpPr>
        <p:spPr>
          <a:xfrm>
            <a:off x="250031" y="256854"/>
            <a:ext cx="8643938" cy="6441897"/>
          </a:xfrm>
        </p:spPr>
        <p:txBody>
          <a:bodyPr rtlCol="0">
            <a:normAutofit/>
          </a:bodyPr>
          <a:lstStyle/>
          <a:p>
            <a:pPr marL="0" indent="0" eaLnBrk="1" fontAlgn="auto" hangingPunct="1">
              <a:spcAft>
                <a:spcPts val="0"/>
              </a:spcAft>
              <a:buNone/>
              <a:defRPr/>
            </a:pPr>
            <a:endParaRPr lang="en-IE" altLang="en-US" sz="2400" dirty="0">
              <a:cs typeface="Times New Roman" panose="02020603050405020304" pitchFamily="18" charset="0"/>
            </a:endParaRPr>
          </a:p>
          <a:p>
            <a:pPr eaLnBrk="1" fontAlgn="auto" hangingPunct="1">
              <a:spcAft>
                <a:spcPts val="0"/>
              </a:spcAft>
              <a:buFont typeface="Wingdings" panose="05000000000000000000" pitchFamily="2" charset="2"/>
              <a:buChar char="q"/>
              <a:defRPr/>
            </a:pPr>
            <a:r>
              <a:rPr lang="en-IE" altLang="en-US" sz="2800" dirty="0">
                <a:cs typeface="Times New Roman" panose="02020603050405020304" pitchFamily="18" charset="0"/>
              </a:rPr>
              <a:t> We have already </a:t>
            </a:r>
          </a:p>
          <a:p>
            <a:pPr marL="0" indent="0" eaLnBrk="1" fontAlgn="auto" hangingPunct="1">
              <a:spcAft>
                <a:spcPts val="0"/>
              </a:spcAft>
              <a:buNone/>
              <a:defRPr/>
            </a:pPr>
            <a:r>
              <a:rPr lang="en-IE" altLang="en-US" sz="2800" dirty="0">
                <a:cs typeface="Times New Roman" panose="02020603050405020304" pitchFamily="18" charset="0"/>
              </a:rPr>
              <a:t>talked about your </a:t>
            </a:r>
          </a:p>
          <a:p>
            <a:pPr marL="0" indent="0" eaLnBrk="1" fontAlgn="auto" hangingPunct="1">
              <a:spcAft>
                <a:spcPts val="0"/>
              </a:spcAft>
              <a:buNone/>
              <a:defRPr/>
            </a:pPr>
            <a:r>
              <a:rPr lang="en-IE" altLang="en-US" sz="2800" dirty="0">
                <a:cs typeface="Times New Roman" panose="02020603050405020304" pitchFamily="18" charset="0"/>
              </a:rPr>
              <a:t>obligations and </a:t>
            </a:r>
          </a:p>
          <a:p>
            <a:pPr marL="0" indent="0" eaLnBrk="1" fontAlgn="auto" hangingPunct="1">
              <a:spcAft>
                <a:spcPts val="0"/>
              </a:spcAft>
              <a:buNone/>
              <a:defRPr/>
            </a:pPr>
            <a:r>
              <a:rPr lang="en-IE" altLang="en-US" sz="2800" dirty="0">
                <a:cs typeface="Times New Roman" panose="02020603050405020304" pitchFamily="18" charset="0"/>
              </a:rPr>
              <a:t>responsibility to </a:t>
            </a:r>
          </a:p>
          <a:p>
            <a:pPr marL="0" indent="0" eaLnBrk="1" fontAlgn="auto" hangingPunct="1">
              <a:spcAft>
                <a:spcPts val="0"/>
              </a:spcAft>
              <a:buNone/>
              <a:defRPr/>
            </a:pPr>
            <a:r>
              <a:rPr lang="en-IE" altLang="en-US" sz="2800" dirty="0">
                <a:cs typeface="Times New Roman" panose="02020603050405020304" pitchFamily="18" charset="0"/>
              </a:rPr>
              <a:t>public health and </a:t>
            </a:r>
          </a:p>
          <a:p>
            <a:pPr marL="0" indent="0" eaLnBrk="1" fontAlgn="auto" hangingPunct="1">
              <a:spcAft>
                <a:spcPts val="0"/>
              </a:spcAft>
              <a:buNone/>
              <a:defRPr/>
            </a:pPr>
            <a:r>
              <a:rPr lang="en-IE" altLang="en-US" sz="2800" dirty="0">
                <a:cs typeface="Times New Roman" panose="02020603050405020304" pitchFamily="18" charset="0"/>
              </a:rPr>
              <a:t>safety </a:t>
            </a:r>
          </a:p>
          <a:p>
            <a:pPr marL="0" indent="0" eaLnBrk="1" fontAlgn="auto" hangingPunct="1">
              <a:spcAft>
                <a:spcPts val="0"/>
              </a:spcAft>
              <a:buFont typeface="Arial" panose="020B0604020202020204" pitchFamily="34" charset="0"/>
              <a:buNone/>
              <a:defRPr/>
            </a:pPr>
            <a:endParaRPr lang="en-IE" altLang="en-US" sz="2800" dirty="0">
              <a:cs typeface="Times New Roman" panose="02020603050405020304" pitchFamily="18" charset="0"/>
            </a:endParaRPr>
          </a:p>
          <a:p>
            <a:pPr marL="0" indent="0" eaLnBrk="1" fontAlgn="auto" hangingPunct="1">
              <a:spcAft>
                <a:spcPts val="0"/>
              </a:spcAft>
              <a:buNone/>
              <a:defRPr/>
            </a:pPr>
            <a:endParaRPr lang="en-IE" altLang="en-US" sz="2800" dirty="0">
              <a:cs typeface="Times New Roman" panose="02020603050405020304" pitchFamily="18" charset="0"/>
            </a:endParaRPr>
          </a:p>
          <a:p>
            <a:pPr marL="0" indent="0" eaLnBrk="1" fontAlgn="auto" hangingPunct="1">
              <a:spcAft>
                <a:spcPts val="0"/>
              </a:spcAft>
              <a:buNone/>
              <a:defRPr/>
            </a:pPr>
            <a:endParaRPr lang="en-IE" altLang="en-US" sz="2800" dirty="0">
              <a:cs typeface="Times New Roman" panose="02020603050405020304" pitchFamily="18" charset="0"/>
            </a:endParaRPr>
          </a:p>
          <a:p>
            <a:pPr marL="0" indent="0" eaLnBrk="1" fontAlgn="auto" hangingPunct="1">
              <a:spcAft>
                <a:spcPts val="0"/>
              </a:spcAft>
              <a:buNone/>
              <a:defRPr/>
            </a:pPr>
            <a:r>
              <a:rPr lang="en-IE" altLang="en-US" sz="2800" dirty="0">
                <a:cs typeface="Times New Roman" panose="02020603050405020304" pitchFamily="18" charset="0"/>
              </a:rPr>
              <a:t>Now we want to think about the technological impact of</a:t>
            </a:r>
          </a:p>
          <a:p>
            <a:pPr marL="0" indent="0" eaLnBrk="1" fontAlgn="auto" hangingPunct="1">
              <a:spcAft>
                <a:spcPts val="0"/>
              </a:spcAft>
              <a:buNone/>
              <a:defRPr/>
            </a:pPr>
            <a:r>
              <a:rPr lang="en-IE" altLang="en-US" sz="2800" dirty="0">
                <a:cs typeface="Times New Roman" panose="02020603050405020304" pitchFamily="18" charset="0"/>
              </a:rPr>
              <a:t>engineering activity on humans but also on non-human </a:t>
            </a:r>
          </a:p>
          <a:p>
            <a:pPr marL="0" indent="0" eaLnBrk="1" fontAlgn="auto" hangingPunct="1">
              <a:spcAft>
                <a:spcPts val="0"/>
              </a:spcAft>
              <a:buNone/>
              <a:defRPr/>
            </a:pPr>
            <a:r>
              <a:rPr lang="en-IE" altLang="en-US" sz="2800" dirty="0">
                <a:cs typeface="Times New Roman" panose="02020603050405020304" pitchFamily="18" charset="0"/>
              </a:rPr>
              <a:t>animals and the environment.</a:t>
            </a:r>
            <a:endParaRPr lang="en-IE" altLang="en-US" sz="2400" dirty="0">
              <a:latin typeface="Times New Roman" panose="02020603050405020304" pitchFamily="18" charset="0"/>
              <a:cs typeface="Times New Roman" panose="02020603050405020304" pitchFamily="18" charset="0"/>
            </a:endParaRPr>
          </a:p>
          <a:p>
            <a:pPr marL="457200" indent="-457200" eaLnBrk="1" fontAlgn="auto" hangingPunct="1">
              <a:spcAft>
                <a:spcPts val="0"/>
              </a:spcAft>
              <a:buFont typeface="Arial" panose="020B0604020202020204" pitchFamily="34" charset="0"/>
              <a:buNone/>
              <a:defRPr/>
            </a:pPr>
            <a:endParaRPr lang="en-IE" altLang="en-US" sz="2400" dirty="0">
              <a:latin typeface="Times New Roman" panose="02020603050405020304" pitchFamily="18" charset="0"/>
              <a:cs typeface="Times New Roman" panose="02020603050405020304" pitchFamily="18" charset="0"/>
            </a:endParaRPr>
          </a:p>
          <a:p>
            <a:pPr marL="457200" indent="-457200" eaLnBrk="1" fontAlgn="auto" hangingPunct="1">
              <a:spcAft>
                <a:spcPts val="0"/>
              </a:spcAft>
              <a:buFont typeface="Arial" panose="020B0604020202020204" pitchFamily="34" charset="0"/>
              <a:buNone/>
              <a:defRPr/>
            </a:pPr>
            <a:endParaRPr lang="en-IE" sz="2400" dirty="0">
              <a:latin typeface="Times New Roman" panose="02020603050405020304" pitchFamily="18" charset="0"/>
              <a:cs typeface="Times New Roman" panose="02020603050405020304" pitchFamily="18" charset="0"/>
            </a:endParaRPr>
          </a:p>
          <a:p>
            <a:pPr marL="0" indent="0" algn="ctr"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457200" indent="-457200" algn="ctr" eaLnBrk="1" fontAlgn="auto" hangingPunct="1">
              <a:spcAft>
                <a:spcPts val="0"/>
              </a:spcAft>
              <a:buFont typeface="Arial" panose="020B0604020202020204" pitchFamily="34" charset="0"/>
              <a:buAutoNum type="arabicPeriod"/>
              <a:defRPr/>
            </a:pPr>
            <a:endParaRPr lang="en-GB" sz="2400" dirty="0">
              <a:latin typeface="Times New Roman" panose="02020603050405020304" pitchFamily="18" charset="0"/>
              <a:cs typeface="Times New Roman" panose="02020603050405020304" pitchFamily="18" charset="0"/>
            </a:endParaRPr>
          </a:p>
          <a:p>
            <a:pPr marL="457200" indent="-457200" algn="ctr" eaLnBrk="1" fontAlgn="auto" hangingPunct="1">
              <a:spcAft>
                <a:spcPts val="0"/>
              </a:spcAft>
              <a:buFont typeface="Arial" panose="020B0604020202020204" pitchFamily="34" charset="0"/>
              <a:buAutoNum type="arabicPeriod"/>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571500" indent="-571500" eaLnBrk="1" fontAlgn="auto" hangingPunct="1">
              <a:spcAft>
                <a:spcPts val="0"/>
              </a:spcAft>
              <a:buFont typeface="Wingdings" panose="05000000000000000000" pitchFamily="2" charset="2"/>
              <a:buNone/>
              <a:defRPr/>
            </a:pPr>
            <a:endParaRPr lang="en-GB" sz="2400" b="1"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p:txBody>
      </p:sp>
      <p:pic>
        <p:nvPicPr>
          <p:cNvPr id="1026" name="Picture 2" descr="Environmental Cartoons by Joel Pett - Climate Action Reserve : Climate  Action Reserve">
            <a:extLst>
              <a:ext uri="{FF2B5EF4-FFF2-40B4-BE49-F238E27FC236}">
                <a16:creationId xmlns:a16="http://schemas.microsoft.com/office/drawing/2014/main" id="{F4CDEB89-8095-498C-264E-C5E0F0AF51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65"/>
          <a:stretch/>
        </p:blipFill>
        <p:spPr bwMode="auto">
          <a:xfrm>
            <a:off x="3254502" y="619610"/>
            <a:ext cx="5505502" cy="3791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04960-A525-7D51-F38C-5879C3B9967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F3BC58-ACDE-64A3-E3E0-D1D90708AEA2}"/>
              </a:ext>
            </a:extLst>
          </p:cNvPr>
          <p:cNvSpPr>
            <a:spLocks noGrp="1"/>
          </p:cNvSpPr>
          <p:nvPr>
            <p:ph idx="1"/>
          </p:nvPr>
        </p:nvSpPr>
        <p:spPr>
          <a:xfrm>
            <a:off x="236306" y="236306"/>
            <a:ext cx="8661114" cy="6412144"/>
          </a:xfrm>
        </p:spPr>
        <p:txBody>
          <a:bodyPr rtlCol="0">
            <a:normAutofit/>
          </a:bodyPr>
          <a:lstStyle/>
          <a:p>
            <a:pPr marL="0" indent="0" eaLnBrk="1" fontAlgn="auto" hangingPunct="1">
              <a:spcAft>
                <a:spcPts val="0"/>
              </a:spcAft>
              <a:buNone/>
              <a:defRPr/>
            </a:pPr>
            <a:endParaRPr lang="en-IE" sz="2400" b="1" kern="0" dirty="0">
              <a:solidFill>
                <a:srgbClr val="393E42"/>
              </a:solidFill>
              <a:cs typeface="Times New Roman" panose="02020603050405020304" pitchFamily="18" charset="0"/>
            </a:endParaRPr>
          </a:p>
          <a:p>
            <a:pPr marL="0" indent="0" eaLnBrk="1" fontAlgn="auto" hangingPunct="1">
              <a:spcAft>
                <a:spcPts val="0"/>
              </a:spcAft>
              <a:buNone/>
              <a:defRPr/>
            </a:pPr>
            <a:endParaRPr lang="en-IE" sz="2400" b="1" kern="0" dirty="0">
              <a:solidFill>
                <a:srgbClr val="393E42"/>
              </a:solidFill>
              <a:cs typeface="Times New Roman" panose="02020603050405020304" pitchFamily="18" charset="0"/>
            </a:endParaRPr>
          </a:p>
          <a:p>
            <a:pPr marL="0" indent="0" eaLnBrk="1" fontAlgn="auto" hangingPunct="1">
              <a:spcAft>
                <a:spcPts val="0"/>
              </a:spcAft>
              <a:buNone/>
              <a:defRPr/>
            </a:pPr>
            <a:endParaRPr lang="en-IE" sz="2400" b="1" kern="0" dirty="0">
              <a:solidFill>
                <a:srgbClr val="393E42"/>
              </a:solidFill>
              <a:cs typeface="Times New Roman" panose="02020603050405020304" pitchFamily="18" charset="0"/>
            </a:endParaRPr>
          </a:p>
          <a:p>
            <a:pPr marL="0" indent="0" eaLnBrk="1" fontAlgn="auto" hangingPunct="1">
              <a:spcAft>
                <a:spcPts val="0"/>
              </a:spcAft>
              <a:buNone/>
              <a:defRPr/>
            </a:pPr>
            <a:r>
              <a:rPr lang="en-IE" sz="2400" b="1" kern="0" dirty="0">
                <a:solidFill>
                  <a:srgbClr val="393E42"/>
                </a:solidFill>
                <a:cs typeface="Times New Roman" panose="02020603050405020304" pitchFamily="18" charset="0"/>
              </a:rPr>
              <a:t>AMC </a:t>
            </a:r>
          </a:p>
          <a:p>
            <a:pPr marL="0" indent="0" eaLnBrk="1" fontAlgn="auto" hangingPunct="1">
              <a:spcAft>
                <a:spcPts val="0"/>
              </a:spcAft>
              <a:buNone/>
              <a:defRPr/>
            </a:pPr>
            <a:r>
              <a:rPr lang="en-IE" sz="2400" b="1" kern="0" dirty="0">
                <a:solidFill>
                  <a:srgbClr val="393E42"/>
                </a:solidFill>
                <a:cs typeface="Times New Roman" panose="02020603050405020304" pitchFamily="18" charset="0"/>
              </a:rPr>
              <a:t>Code of </a:t>
            </a:r>
          </a:p>
          <a:p>
            <a:pPr marL="0" indent="0" eaLnBrk="1" fontAlgn="auto" hangingPunct="1">
              <a:spcAft>
                <a:spcPts val="0"/>
              </a:spcAft>
              <a:buNone/>
              <a:defRPr/>
            </a:pPr>
            <a:r>
              <a:rPr lang="en-IE" sz="2400" b="1" kern="0" dirty="0">
                <a:solidFill>
                  <a:srgbClr val="393E42"/>
                </a:solidFill>
                <a:cs typeface="Times New Roman" panose="02020603050405020304" pitchFamily="18" charset="0"/>
              </a:rPr>
              <a:t>Ethics: </a:t>
            </a:r>
          </a:p>
          <a:p>
            <a:pPr marL="0" indent="0" eaLnBrk="1" fontAlgn="auto" hangingPunct="1">
              <a:spcAft>
                <a:spcPts val="0"/>
              </a:spcAft>
              <a:buNone/>
              <a:defRPr/>
            </a:pPr>
            <a:endParaRPr lang="en-IE" sz="2400" b="1" kern="0" dirty="0">
              <a:solidFill>
                <a:srgbClr val="393E42"/>
              </a:solidFill>
              <a:cs typeface="Times New Roman" panose="02020603050405020304" pitchFamily="18" charset="0"/>
            </a:endParaRPr>
          </a:p>
          <a:p>
            <a:pPr marL="0" indent="0" eaLnBrk="1" fontAlgn="auto" hangingPunct="1">
              <a:spcAft>
                <a:spcPts val="0"/>
              </a:spcAft>
              <a:buNone/>
              <a:defRPr/>
            </a:pPr>
            <a:r>
              <a:rPr lang="en-IE" sz="2400" b="1" kern="0" dirty="0">
                <a:solidFill>
                  <a:srgbClr val="393E42"/>
                </a:solidFill>
                <a:cs typeface="Times New Roman" panose="02020603050405020304" pitchFamily="18" charset="0"/>
              </a:rPr>
              <a:t>1.6 </a:t>
            </a:r>
          </a:p>
          <a:p>
            <a:pPr marL="0" indent="0" eaLnBrk="1" fontAlgn="auto" hangingPunct="1">
              <a:spcAft>
                <a:spcPts val="0"/>
              </a:spcAft>
              <a:buNone/>
              <a:defRPr/>
            </a:pPr>
            <a:endParaRPr lang="en-IE" sz="2400" b="1" kern="0" dirty="0">
              <a:solidFill>
                <a:srgbClr val="393E42"/>
              </a:solidFill>
              <a:cs typeface="Times New Roman" panose="02020603050405020304" pitchFamily="18" charset="0"/>
            </a:endParaRPr>
          </a:p>
          <a:p>
            <a:pPr marL="0" indent="0" eaLnBrk="1" fontAlgn="auto" hangingPunct="1">
              <a:spcAft>
                <a:spcPts val="0"/>
              </a:spcAft>
              <a:buNone/>
              <a:defRPr/>
            </a:pPr>
            <a:r>
              <a:rPr lang="en-IE" sz="2400" b="1" kern="0" dirty="0">
                <a:solidFill>
                  <a:srgbClr val="393E42"/>
                </a:solidFill>
                <a:cs typeface="Times New Roman" panose="02020603050405020304" pitchFamily="18" charset="0"/>
              </a:rPr>
              <a:t>‘Respect </a:t>
            </a:r>
          </a:p>
          <a:p>
            <a:pPr marL="0" indent="0" eaLnBrk="1" fontAlgn="auto" hangingPunct="1">
              <a:spcAft>
                <a:spcPts val="0"/>
              </a:spcAft>
              <a:buNone/>
              <a:defRPr/>
            </a:pPr>
            <a:r>
              <a:rPr lang="en-IE" sz="2400" b="1" kern="0" dirty="0">
                <a:solidFill>
                  <a:srgbClr val="393E42"/>
                </a:solidFill>
                <a:cs typeface="Times New Roman" panose="02020603050405020304" pitchFamily="18" charset="0"/>
              </a:rPr>
              <a:t>privacy’</a:t>
            </a:r>
          </a:p>
          <a:p>
            <a:pPr marL="0" marR="0" lvl="0" indent="0" algn="l" defTabSz="914400" rtl="0" eaLnBrk="0" fontAlgn="base" latinLnBrk="0" hangingPunct="0">
              <a:lnSpc>
                <a:spcPct val="80000"/>
              </a:lnSpc>
              <a:spcBef>
                <a:spcPct val="0"/>
              </a:spcBef>
              <a:spcAft>
                <a:spcPct val="0"/>
              </a:spcAft>
              <a:buClrTx/>
              <a:buSzTx/>
              <a:buFontTx/>
              <a:buNone/>
              <a:tabLst/>
              <a:defRPr/>
            </a:pPr>
            <a:endParaRPr kumimoji="0" lang="en-GB" altLang="en-US" sz="1800" b="0" i="0" u="none" strike="noStrike" kern="1200" cap="none" spc="0" normalizeH="0" baseline="0" noProof="0" dirty="0">
              <a:ln>
                <a:noFill/>
              </a:ln>
              <a:solidFill>
                <a:prstClr val="black"/>
              </a:solidFill>
              <a:effectLst/>
              <a:uLnTx/>
              <a:uFillTx/>
              <a:ea typeface="+mn-ea"/>
              <a:cs typeface="+mn-cs"/>
            </a:endParaRPr>
          </a:p>
          <a:p>
            <a:pPr marL="0" indent="0" eaLnBrk="1" fontAlgn="auto" hangingPunct="1">
              <a:spcAft>
                <a:spcPts val="0"/>
              </a:spcAft>
              <a:buFont typeface="Arial" panose="020B0604020202020204" pitchFamily="34" charset="0"/>
              <a:buNone/>
              <a:defRPr/>
            </a:pPr>
            <a:endParaRPr lang="en-GB" sz="2400" dirty="0">
              <a:solidFill>
                <a:prstClr val="black"/>
              </a:solidFill>
            </a:endParaRPr>
          </a:p>
          <a:p>
            <a:pPr marL="0" indent="0" eaLnBrk="1" fontAlgn="auto" hangingPunct="1">
              <a:spcAft>
                <a:spcPts val="0"/>
              </a:spcAft>
              <a:buFont typeface="Arial" panose="020B0604020202020204" pitchFamily="34" charset="0"/>
              <a:buNone/>
              <a:defRPr/>
            </a:pPr>
            <a:endParaRPr lang="en-IE" sz="2400" kern="0" dirty="0">
              <a:solidFill>
                <a:srgbClr val="393E42"/>
              </a:solidFill>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1800" kern="0" dirty="0">
              <a:solidFill>
                <a:srgbClr val="393E42"/>
              </a:solidFill>
              <a:latin typeface="Proxima Nova"/>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1800" kern="0" dirty="0">
              <a:solidFill>
                <a:srgbClr val="393E42"/>
              </a:solidFill>
              <a:latin typeface="Proxima Nova"/>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None/>
              <a:defRPr/>
            </a:pPr>
            <a:endParaRPr lang="en-IE" sz="2400" dirty="0"/>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571500" indent="-571500" eaLnBrk="1" fontAlgn="auto" hangingPunct="1">
              <a:spcAft>
                <a:spcPts val="0"/>
              </a:spcAft>
              <a:buFont typeface="Wingdings" panose="05000000000000000000" pitchFamily="2" charset="2"/>
              <a:buNone/>
              <a:defRPr/>
            </a:pPr>
            <a:endParaRPr lang="en-GB" sz="2400" b="1"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p:txBody>
      </p:sp>
      <p:pic>
        <p:nvPicPr>
          <p:cNvPr id="6" name="Picture 5">
            <a:extLst>
              <a:ext uri="{FF2B5EF4-FFF2-40B4-BE49-F238E27FC236}">
                <a16:creationId xmlns:a16="http://schemas.microsoft.com/office/drawing/2014/main" id="{8140FB5B-FCFD-6D54-0336-C0B741175FC9}"/>
              </a:ext>
            </a:extLst>
          </p:cNvPr>
          <p:cNvPicPr>
            <a:picLocks noChangeAspect="1"/>
          </p:cNvPicPr>
          <p:nvPr/>
        </p:nvPicPr>
        <p:blipFill rotWithShape="1">
          <a:blip r:embed="rId3"/>
          <a:srcRect l="34644" t="30126" r="29251" b="12797"/>
          <a:stretch/>
        </p:blipFill>
        <p:spPr>
          <a:xfrm>
            <a:off x="1520575" y="153270"/>
            <a:ext cx="7274105" cy="6468424"/>
          </a:xfrm>
          <a:prstGeom prst="rect">
            <a:avLst/>
          </a:prstGeom>
        </p:spPr>
      </p:pic>
    </p:spTree>
    <p:extLst>
      <p:ext uri="{BB962C8B-B14F-4D97-AF65-F5344CB8AC3E}">
        <p14:creationId xmlns:p14="http://schemas.microsoft.com/office/powerpoint/2010/main" val="3285721850"/>
      </p:ext>
    </p:extLst>
  </p:cSld>
  <p:clrMapOvr>
    <a:masterClrMapping/>
  </p:clrMapOvr>
  <mc:AlternateContent xmlns:mc="http://schemas.openxmlformats.org/markup-compatibility/2006" xmlns:p14="http://schemas.microsoft.com/office/powerpoint/2010/main">
    <mc:Choice Requires="p14">
      <p:transition spd="slow" p14:dur="2000" advTm="63675"/>
    </mc:Choice>
    <mc:Fallback xmlns="">
      <p:transition spd="slow" advTm="63675"/>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44FCA-40B8-A344-68C4-467DC281E9E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A12DE5-3383-CDE7-B33C-C696EA3805F2}"/>
              </a:ext>
            </a:extLst>
          </p:cNvPr>
          <p:cNvSpPr>
            <a:spLocks noGrp="1"/>
          </p:cNvSpPr>
          <p:nvPr>
            <p:ph idx="1"/>
          </p:nvPr>
        </p:nvSpPr>
        <p:spPr>
          <a:xfrm>
            <a:off x="236306" y="236306"/>
            <a:ext cx="8661114" cy="6412144"/>
          </a:xfrm>
        </p:spPr>
        <p:txBody>
          <a:bodyPr rtlCol="0">
            <a:normAutofit lnSpcReduction="10000"/>
          </a:bodyPr>
          <a:lstStyle/>
          <a:p>
            <a:pPr eaLnBrk="1" fontAlgn="auto" hangingPunct="1">
              <a:spcAft>
                <a:spcPts val="0"/>
              </a:spcAft>
              <a:buFont typeface="Wingdings" panose="05000000000000000000" pitchFamily="2" charset="2"/>
              <a:buChar char="q"/>
              <a:defRPr/>
            </a:pPr>
            <a:r>
              <a:rPr lang="en-IE" sz="2400" b="1" dirty="0">
                <a:cs typeface="Times New Roman" panose="02020603050405020304" pitchFamily="18" charset="0"/>
              </a:rPr>
              <a:t>Computing and Privacy: </a:t>
            </a:r>
          </a:p>
          <a:p>
            <a:pPr marL="0" indent="0" eaLnBrk="1" fontAlgn="auto" hangingPunct="1">
              <a:spcAft>
                <a:spcPts val="0"/>
              </a:spcAft>
              <a:buFont typeface="Arial" panose="020B0604020202020204" pitchFamily="34" charset="0"/>
              <a:buNone/>
              <a:defRPr/>
            </a:pPr>
            <a:endParaRPr lang="en-IE" sz="2400" dirty="0">
              <a:cs typeface="Times New Roman" panose="02020603050405020304" pitchFamily="18" charset="0"/>
            </a:endParaRPr>
          </a:p>
          <a:p>
            <a:pPr eaLnBrk="1" fontAlgn="auto" hangingPunct="1">
              <a:spcAft>
                <a:spcPts val="0"/>
              </a:spcAft>
              <a:defRPr/>
            </a:pPr>
            <a:r>
              <a:rPr lang="en-IE" sz="2400" dirty="0">
                <a:cs typeface="Times New Roman" panose="02020603050405020304" pitchFamily="18" charset="0"/>
              </a:rPr>
              <a:t>Possible to design many forms of data collection within many</a:t>
            </a:r>
          </a:p>
          <a:p>
            <a:pPr marL="0" indent="0" eaLnBrk="1" fontAlgn="auto" hangingPunct="1">
              <a:spcAft>
                <a:spcPts val="0"/>
              </a:spcAft>
              <a:buNone/>
              <a:defRPr/>
            </a:pPr>
            <a:r>
              <a:rPr lang="en-IE" sz="2400" dirty="0">
                <a:cs typeface="Times New Roman" panose="02020603050405020304" pitchFamily="18" charset="0"/>
              </a:rPr>
              <a:t>types of computer-related applications. </a:t>
            </a:r>
          </a:p>
          <a:p>
            <a:pPr marL="0" indent="0" eaLnBrk="1" fontAlgn="auto" hangingPunct="1">
              <a:spcAft>
                <a:spcPts val="0"/>
              </a:spcAft>
              <a:buFont typeface="Arial" panose="020B0604020202020204" pitchFamily="34" charset="0"/>
              <a:buNone/>
              <a:defRPr/>
            </a:pPr>
            <a:endParaRPr lang="en-IE" sz="2400" dirty="0">
              <a:cs typeface="Times New Roman" panose="02020603050405020304" pitchFamily="18" charset="0"/>
            </a:endParaRPr>
          </a:p>
          <a:p>
            <a:pPr eaLnBrk="1" fontAlgn="auto" hangingPunct="1">
              <a:spcAft>
                <a:spcPts val="0"/>
              </a:spcAft>
              <a:defRPr/>
            </a:pPr>
            <a:r>
              <a:rPr lang="en-IE" sz="2400" dirty="0">
                <a:cs typeface="Times New Roman" panose="02020603050405020304" pitchFamily="18" charset="0"/>
              </a:rPr>
              <a:t>Possible for users to remain oblivious to the fact that their</a:t>
            </a:r>
          </a:p>
          <a:p>
            <a:pPr marL="0" indent="0" eaLnBrk="1" fontAlgn="auto" hangingPunct="1">
              <a:spcAft>
                <a:spcPts val="0"/>
              </a:spcAft>
              <a:buNone/>
              <a:defRPr/>
            </a:pPr>
            <a:r>
              <a:rPr lang="en-IE" sz="2400" dirty="0">
                <a:cs typeface="Times New Roman" panose="02020603050405020304" pitchFamily="18" charset="0"/>
              </a:rPr>
              <a:t>data is  being collected (actions often occur beyond the "front-end“ </a:t>
            </a:r>
          </a:p>
          <a:p>
            <a:pPr marL="0" indent="0" eaLnBrk="1" fontAlgn="auto" hangingPunct="1">
              <a:spcAft>
                <a:spcPts val="0"/>
              </a:spcAft>
              <a:buNone/>
              <a:defRPr/>
            </a:pPr>
            <a:r>
              <a:rPr lang="en-IE" sz="2400" dirty="0">
                <a:cs typeface="Times New Roman" panose="02020603050405020304" pitchFamily="18" charset="0"/>
              </a:rPr>
              <a:t>of a device) </a:t>
            </a:r>
          </a:p>
          <a:p>
            <a:pPr marL="0" indent="0" eaLnBrk="1" fontAlgn="auto" hangingPunct="1">
              <a:spcAft>
                <a:spcPts val="0"/>
              </a:spcAft>
              <a:buNone/>
              <a:defRPr/>
            </a:pPr>
            <a:endParaRPr lang="en-IE" sz="2400" dirty="0">
              <a:cs typeface="Times New Roman" panose="02020603050405020304" pitchFamily="18" charset="0"/>
            </a:endParaRPr>
          </a:p>
          <a:p>
            <a:pPr eaLnBrk="1" fontAlgn="auto" hangingPunct="1">
              <a:spcAft>
                <a:spcPts val="0"/>
              </a:spcAft>
              <a:defRPr/>
            </a:pPr>
            <a:r>
              <a:rPr lang="en-IE" sz="2400" dirty="0">
                <a:cs typeface="Times New Roman" panose="02020603050405020304" pitchFamily="18" charset="0"/>
              </a:rPr>
              <a:t>Digital data collection allows uses that may not have been</a:t>
            </a:r>
          </a:p>
          <a:p>
            <a:pPr marL="0" indent="0" eaLnBrk="1" fontAlgn="auto" hangingPunct="1">
              <a:spcAft>
                <a:spcPts val="0"/>
              </a:spcAft>
              <a:buNone/>
              <a:defRPr/>
            </a:pPr>
            <a:r>
              <a:rPr lang="en-IE" sz="2400" dirty="0">
                <a:cs typeface="Times New Roman" panose="02020603050405020304" pitchFamily="18" charset="0"/>
              </a:rPr>
              <a:t>anticipated by designers</a:t>
            </a:r>
          </a:p>
          <a:p>
            <a:pPr marL="0" indent="0" eaLnBrk="1" fontAlgn="auto" hangingPunct="1">
              <a:spcAft>
                <a:spcPts val="0"/>
              </a:spcAft>
              <a:buNone/>
              <a:defRPr/>
            </a:pPr>
            <a:endParaRPr lang="en-IE" sz="2400" dirty="0">
              <a:cs typeface="Times New Roman" panose="02020603050405020304" pitchFamily="18" charset="0"/>
            </a:endParaRPr>
          </a:p>
          <a:p>
            <a:pPr marL="0" indent="0" eaLnBrk="1" fontAlgn="auto" hangingPunct="1">
              <a:spcAft>
                <a:spcPts val="0"/>
              </a:spcAft>
              <a:buNone/>
              <a:defRPr/>
            </a:pPr>
            <a:r>
              <a:rPr lang="en-IE" sz="2400" dirty="0">
                <a:cs typeface="Times New Roman" panose="02020603050405020304" pitchFamily="18" charset="0"/>
              </a:rPr>
              <a:t>Punchline: You need clear and effective policies and procedures for</a:t>
            </a:r>
          </a:p>
          <a:p>
            <a:pPr marL="0" indent="0" eaLnBrk="1" fontAlgn="auto" hangingPunct="1">
              <a:spcAft>
                <a:spcPts val="0"/>
              </a:spcAft>
              <a:buNone/>
              <a:defRPr/>
            </a:pPr>
            <a:r>
              <a:rPr lang="en-IE" sz="2400" dirty="0">
                <a:cs typeface="Times New Roman" panose="02020603050405020304" pitchFamily="18" charset="0"/>
              </a:rPr>
              <a:t>collecting data (consent), storing and managing data, ensuring the </a:t>
            </a:r>
          </a:p>
          <a:p>
            <a:pPr marL="0" indent="0" eaLnBrk="1" fontAlgn="auto" hangingPunct="1">
              <a:spcAft>
                <a:spcPts val="0"/>
              </a:spcAft>
              <a:buNone/>
              <a:defRPr/>
            </a:pPr>
            <a:r>
              <a:rPr lang="en-IE" sz="2400" dirty="0">
                <a:cs typeface="Times New Roman" panose="02020603050405020304" pitchFamily="18" charset="0"/>
              </a:rPr>
              <a:t>accuracy of data, disposing of data</a:t>
            </a:r>
          </a:p>
          <a:p>
            <a:pPr marL="0" indent="0" eaLnBrk="1" fontAlgn="auto" hangingPunct="1">
              <a:spcAft>
                <a:spcPts val="0"/>
              </a:spcAft>
              <a:buNone/>
              <a:defRPr/>
            </a:pPr>
            <a:endParaRPr lang="en-IE" sz="2400" kern="0" dirty="0">
              <a:solidFill>
                <a:srgbClr val="393E42"/>
              </a:solidFill>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kern="0" dirty="0">
              <a:solidFill>
                <a:srgbClr val="393E42"/>
              </a:solidFill>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1800" kern="0" dirty="0">
              <a:solidFill>
                <a:srgbClr val="393E42"/>
              </a:solidFill>
              <a:latin typeface="Proxima Nova"/>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1800" kern="0" dirty="0">
              <a:solidFill>
                <a:srgbClr val="393E42"/>
              </a:solidFill>
              <a:latin typeface="Proxima Nova"/>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None/>
              <a:defRPr/>
            </a:pPr>
            <a:endParaRPr lang="en-IE" sz="2400" dirty="0"/>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571500" indent="-571500" eaLnBrk="1" fontAlgn="auto" hangingPunct="1">
              <a:spcAft>
                <a:spcPts val="0"/>
              </a:spcAft>
              <a:buFont typeface="Wingdings" panose="05000000000000000000" pitchFamily="2" charset="2"/>
              <a:buNone/>
              <a:defRPr/>
            </a:pPr>
            <a:endParaRPr lang="en-GB" sz="2400" b="1"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p:txBody>
      </p:sp>
    </p:spTree>
    <p:extLst>
      <p:ext uri="{BB962C8B-B14F-4D97-AF65-F5344CB8AC3E}">
        <p14:creationId xmlns:p14="http://schemas.microsoft.com/office/powerpoint/2010/main" val="3666896032"/>
      </p:ext>
    </p:extLst>
  </p:cSld>
  <p:clrMapOvr>
    <a:masterClrMapping/>
  </p:clrMapOvr>
  <mc:AlternateContent xmlns:mc="http://schemas.openxmlformats.org/markup-compatibility/2006" xmlns:p14="http://schemas.microsoft.com/office/powerpoint/2010/main">
    <mc:Choice Requires="p14">
      <p:transition spd="slow" p14:dur="2000" advTm="44329"/>
    </mc:Choice>
    <mc:Fallback xmlns="">
      <p:transition spd="slow" advTm="44329"/>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2">
            <a:extLst>
              <a:ext uri="{FF2B5EF4-FFF2-40B4-BE49-F238E27FC236}">
                <a16:creationId xmlns:a16="http://schemas.microsoft.com/office/drawing/2014/main" id="{8E239101-47CC-55C0-7182-98D8C88C57C7}"/>
              </a:ext>
            </a:extLst>
          </p:cNvPr>
          <p:cNvSpPr>
            <a:spLocks noGrp="1"/>
          </p:cNvSpPr>
          <p:nvPr>
            <p:ph idx="1"/>
          </p:nvPr>
        </p:nvSpPr>
        <p:spPr>
          <a:xfrm>
            <a:off x="250825" y="304800"/>
            <a:ext cx="8505825" cy="6473825"/>
          </a:xfrm>
        </p:spPr>
        <p:txBody>
          <a:bodyPr/>
          <a:lstStyle/>
          <a:p>
            <a:pPr marL="0" indent="0">
              <a:buFont typeface="Arial" panose="020B0604020202020204" pitchFamily="34" charset="0"/>
              <a:buNone/>
            </a:pPr>
            <a:r>
              <a:rPr lang="en-IE" altLang="en-US" sz="2400">
                <a:ea typeface="ＭＳ Ｐゴシック" panose="020B0600070205080204" pitchFamily="34" charset="-128"/>
              </a:rPr>
              <a:t>                               </a:t>
            </a:r>
          </a:p>
          <a:p>
            <a:pPr marL="0" indent="0">
              <a:buFont typeface="Arial" panose="020B0604020202020204" pitchFamily="34" charset="0"/>
              <a:buNone/>
            </a:pPr>
            <a:r>
              <a:rPr lang="en-IE" altLang="en-US" sz="2400">
                <a:ea typeface="ＭＳ Ｐゴシック" panose="020B0600070205080204" pitchFamily="34" charset="-128"/>
              </a:rPr>
              <a:t> </a:t>
            </a:r>
          </a:p>
          <a:p>
            <a:pPr marL="0" indent="0">
              <a:buFont typeface="Arial" panose="020B0604020202020204" pitchFamily="34" charset="0"/>
              <a:buNone/>
            </a:pPr>
            <a:endParaRPr lang="en-IE" altLang="en-US" sz="2400">
              <a:ea typeface="ＭＳ Ｐゴシック" panose="020B0600070205080204" pitchFamily="34" charset="-128"/>
            </a:endParaRPr>
          </a:p>
          <a:p>
            <a:pPr marL="0" indent="0">
              <a:buFont typeface="Arial" panose="020B0604020202020204" pitchFamily="34" charset="0"/>
              <a:buNone/>
            </a:pPr>
            <a:r>
              <a:rPr lang="en-IE" altLang="en-US" sz="2400">
                <a:ea typeface="ＭＳ Ｐゴシック" panose="020B0600070205080204" pitchFamily="34" charset="-128"/>
              </a:rPr>
              <a:t> </a:t>
            </a:r>
          </a:p>
          <a:p>
            <a:pPr marL="0" indent="0">
              <a:buFont typeface="Arial" panose="020B0604020202020204" pitchFamily="34" charset="0"/>
              <a:buNone/>
            </a:pPr>
            <a:endParaRPr lang="en-IE" altLang="en-US" sz="2400">
              <a:ea typeface="ＭＳ Ｐゴシック" panose="020B0600070205080204" pitchFamily="34" charset="-128"/>
            </a:endParaRPr>
          </a:p>
          <a:p>
            <a:pPr marL="0" indent="0">
              <a:buFont typeface="Arial" panose="020B0604020202020204" pitchFamily="34" charset="0"/>
              <a:buNone/>
            </a:pPr>
            <a:endParaRPr lang="en-IE" altLang="en-US" sz="2400">
              <a:ea typeface="ＭＳ Ｐゴシック" panose="020B0600070205080204" pitchFamily="34" charset="-128"/>
            </a:endParaRPr>
          </a:p>
          <a:p>
            <a:pPr marL="0" indent="0">
              <a:buFont typeface="Arial" panose="020B0604020202020204" pitchFamily="34" charset="0"/>
              <a:buNone/>
            </a:pPr>
            <a:endParaRPr lang="en-IE" altLang="en-US" sz="2400">
              <a:ea typeface="ＭＳ Ｐゴシック" panose="020B0600070205080204" pitchFamily="34" charset="-128"/>
            </a:endParaRPr>
          </a:p>
          <a:p>
            <a:pPr marL="0" indent="0">
              <a:buFont typeface="Arial" panose="020B0604020202020204" pitchFamily="34" charset="0"/>
              <a:buNone/>
            </a:pPr>
            <a:r>
              <a:rPr lang="en-IE" altLang="en-US" sz="2400">
                <a:ea typeface="ＭＳ Ｐゴシック" panose="020B0600070205080204" pitchFamily="34" charset="-128"/>
              </a:rPr>
              <a:t>                                                              </a:t>
            </a:r>
          </a:p>
          <a:p>
            <a:pPr marL="0" indent="0">
              <a:buFont typeface="Arial" panose="020B0604020202020204" pitchFamily="34" charset="0"/>
              <a:buNone/>
            </a:pPr>
            <a:endParaRPr lang="en-IE" altLang="en-US">
              <a:ea typeface="ＭＳ Ｐゴシック" panose="020B0600070205080204" pitchFamily="34" charset="-128"/>
            </a:endParaRPr>
          </a:p>
        </p:txBody>
      </p:sp>
      <p:sp>
        <p:nvSpPr>
          <p:cNvPr id="40963" name="TextBox 2">
            <a:extLst>
              <a:ext uri="{FF2B5EF4-FFF2-40B4-BE49-F238E27FC236}">
                <a16:creationId xmlns:a16="http://schemas.microsoft.com/office/drawing/2014/main" id="{FEF1B21E-E68A-4D0D-9C0E-86DBF569BE7A}"/>
              </a:ext>
            </a:extLst>
          </p:cNvPr>
          <p:cNvSpPr txBox="1">
            <a:spLocks noChangeArrowheads="1"/>
          </p:cNvSpPr>
          <p:nvPr/>
        </p:nvSpPr>
        <p:spPr bwMode="auto">
          <a:xfrm>
            <a:off x="233363" y="609600"/>
            <a:ext cx="43434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IE" altLang="en-US" sz="2800" b="0" i="0" u="none" strike="noStrike" kern="1200" cap="none" spc="0" normalizeH="0" baseline="0" noProof="0" dirty="0">
              <a:ln>
                <a:noFill/>
              </a:ln>
              <a:solidFill>
                <a:prstClr val="black"/>
              </a:solidFill>
              <a:effectLst/>
              <a:uLnTx/>
              <a:uFillTx/>
              <a:latin typeface="+mn-lt"/>
              <a:ea typeface="+mn-ea"/>
              <a:cs typeface="Aharoni" panose="02010803020104030203" pitchFamily="2" charset="-79"/>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IE" altLang="en-US" sz="2800" b="0" i="0" u="none" strike="noStrike" kern="1200" cap="none" spc="0" normalizeH="0" baseline="0" noProof="0" dirty="0">
                <a:ln>
                  <a:noFill/>
                </a:ln>
                <a:solidFill>
                  <a:prstClr val="black"/>
                </a:solidFill>
                <a:effectLst/>
                <a:uLnTx/>
                <a:uFillTx/>
                <a:latin typeface="+mn-lt"/>
                <a:ea typeface="+mn-ea"/>
                <a:cs typeface="Aharoni" panose="02010803020104030203" pitchFamily="2" charset="-79"/>
              </a:rPr>
              <a:t>Case Study 18:</a:t>
            </a: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IE" altLang="en-US" sz="2800" b="0" i="0" u="none" strike="noStrike" kern="1200" cap="none" spc="0" normalizeH="0" baseline="0" noProof="0" dirty="0">
                <a:ln>
                  <a:noFill/>
                </a:ln>
                <a:solidFill>
                  <a:prstClr val="black"/>
                </a:solidFill>
                <a:effectLst/>
                <a:uLnTx/>
                <a:uFillTx/>
                <a:latin typeface="+mn-lt"/>
                <a:ea typeface="+mn-ea"/>
                <a:cs typeface="Aharoni" panose="02010803020104030203" pitchFamily="2" charset="-79"/>
              </a:rPr>
              <a:t>Data Mining</a:t>
            </a:r>
            <a:endParaRPr kumimoji="0" lang="en-IE" altLang="en-US" sz="2000" b="1" i="0" u="none" strike="noStrike" kern="1200" cap="none" spc="0" normalizeH="0" baseline="0" noProof="0" dirty="0">
              <a:ln>
                <a:noFill/>
              </a:ln>
              <a:solidFill>
                <a:prstClr val="black"/>
              </a:solidFill>
              <a:effectLst/>
              <a:uLnTx/>
              <a:uFillTx/>
              <a:latin typeface="+mn-lt"/>
              <a:ea typeface="+mn-ea"/>
              <a:cs typeface="+mn-cs"/>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IE" sz="2000" b="1" i="0" u="none" strike="noStrike" kern="1200" cap="none" spc="0" normalizeH="0" baseline="0" noProof="0" dirty="0">
              <a:ln>
                <a:noFill/>
              </a:ln>
              <a:solidFill>
                <a:prstClr val="black"/>
              </a:solidFill>
              <a:effectLst/>
              <a:uLnTx/>
              <a:uFillTx/>
              <a:latin typeface="+mn-lt"/>
              <a:ea typeface="+mn-ea"/>
              <a:cs typeface="+mn-cs"/>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IE" altLang="en-US" sz="2400" b="0" i="0" u="none" strike="noStrike" kern="1200" cap="none" spc="0" normalizeH="0" baseline="0" noProof="0" dirty="0">
              <a:ln>
                <a:noFill/>
              </a:ln>
              <a:solidFill>
                <a:prstClr val="black"/>
              </a:solidFill>
              <a:effectLst/>
              <a:uLnTx/>
              <a:uFillTx/>
              <a:latin typeface="+mn-lt"/>
              <a:ea typeface="+mn-ea"/>
              <a:cs typeface="Aharoni" panose="02010803020104030203" pitchFamily="2" charset="-79"/>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IE" altLang="en-US" sz="2400" b="0" i="0" u="none" strike="noStrike" kern="1200" cap="none" spc="0" normalizeH="0" baseline="0" noProof="0" dirty="0">
                <a:ln>
                  <a:noFill/>
                </a:ln>
                <a:solidFill>
                  <a:prstClr val="black"/>
                </a:solidFill>
                <a:effectLst/>
                <a:uLnTx/>
                <a:uFillTx/>
                <a:latin typeface="+mn-lt"/>
                <a:ea typeface="+mn-ea"/>
                <a:cs typeface="Aharoni" panose="02010803020104030203" pitchFamily="2" charset="-79"/>
              </a:rPr>
              <a:t>Assess the </a:t>
            </a: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IE" altLang="en-US" sz="2400" b="0" i="0" u="none" strike="noStrike" kern="1200" cap="none" spc="0" normalizeH="0" baseline="0" noProof="0" dirty="0">
                <a:ln>
                  <a:noFill/>
                </a:ln>
                <a:solidFill>
                  <a:prstClr val="black"/>
                </a:solidFill>
                <a:effectLst/>
                <a:uLnTx/>
                <a:uFillTx/>
                <a:latin typeface="+mn-lt"/>
                <a:ea typeface="+mn-ea"/>
                <a:cs typeface="Aharoni" panose="02010803020104030203" pitchFamily="2" charset="-79"/>
              </a:rPr>
              <a:t>ethical concerns</a:t>
            </a: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IE" altLang="en-US" sz="2400" b="0" i="0" u="none" strike="noStrike" kern="1200" cap="none" spc="0" normalizeH="0" baseline="0" noProof="0" dirty="0">
                <a:ln>
                  <a:noFill/>
                </a:ln>
                <a:solidFill>
                  <a:prstClr val="black"/>
                </a:solidFill>
                <a:effectLst/>
                <a:uLnTx/>
                <a:uFillTx/>
                <a:latin typeface="+mn-lt"/>
                <a:ea typeface="+mn-ea"/>
                <a:cs typeface="Aharoni" panose="02010803020104030203" pitchFamily="2" charset="-79"/>
              </a:rPr>
              <a:t>that you think </a:t>
            </a: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IE" altLang="en-US" sz="2400" b="0" i="0" u="none" strike="noStrike" kern="1200" cap="none" spc="0" normalizeH="0" baseline="0" noProof="0" dirty="0">
                <a:ln>
                  <a:noFill/>
                </a:ln>
                <a:solidFill>
                  <a:prstClr val="black"/>
                </a:solidFill>
                <a:effectLst/>
                <a:uLnTx/>
                <a:uFillTx/>
                <a:latin typeface="+mn-lt"/>
                <a:ea typeface="+mn-ea"/>
                <a:cs typeface="Aharoni" panose="02010803020104030203" pitchFamily="2" charset="-79"/>
              </a:rPr>
              <a:t>are relevant </a:t>
            </a: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IE" altLang="en-US" sz="2400" b="0" i="0" u="none" strike="noStrike" kern="1200" cap="none" spc="0" normalizeH="0" baseline="0" noProof="0" dirty="0">
                <a:ln>
                  <a:noFill/>
                </a:ln>
                <a:solidFill>
                  <a:prstClr val="black"/>
                </a:solidFill>
                <a:effectLst/>
                <a:uLnTx/>
                <a:uFillTx/>
                <a:latin typeface="+mn-lt"/>
                <a:ea typeface="+mn-ea"/>
                <a:cs typeface="Aharoni" panose="02010803020104030203" pitchFamily="2" charset="-79"/>
              </a:rPr>
              <a:t>in this case</a:t>
            </a: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IE" altLang="en-US" sz="2400" b="0" i="0" u="none" strike="noStrike" kern="1200" cap="none" spc="0" normalizeH="0" baseline="0" noProof="0" dirty="0">
              <a:ln>
                <a:noFill/>
              </a:ln>
              <a:solidFill>
                <a:prstClr val="black"/>
              </a:solidFill>
              <a:effectLst/>
              <a:uLnTx/>
              <a:uFillTx/>
              <a:latin typeface="Aharoni" panose="02010803020104030203" pitchFamily="2" charset="-79"/>
              <a:ea typeface="+mn-ea"/>
              <a:cs typeface="Aharoni" panose="02010803020104030203" pitchFamily="2" charset="-79"/>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IE" altLang="en-US" sz="2400" b="0" i="0" u="none" strike="noStrike" kern="1200" cap="none" spc="0" normalizeH="0" baseline="0" noProof="0" dirty="0">
              <a:ln>
                <a:noFill/>
              </a:ln>
              <a:solidFill>
                <a:prstClr val="black"/>
              </a:solidFill>
              <a:effectLst/>
              <a:uLnTx/>
              <a:uFillTx/>
              <a:latin typeface="Aharoni" panose="02010803020104030203" pitchFamily="2" charset="-79"/>
              <a:ea typeface="+mn-ea"/>
              <a:cs typeface="Aharoni" panose="02010803020104030203" pitchFamily="2" charset="-79"/>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IE" altLang="en-US" sz="2400" b="0" i="0" u="none" strike="noStrike" kern="1200" cap="none" spc="0" normalizeH="0" baseline="0" noProof="0" dirty="0">
              <a:ln>
                <a:noFill/>
              </a:ln>
              <a:solidFill>
                <a:prstClr val="black"/>
              </a:solidFill>
              <a:effectLst/>
              <a:uLnTx/>
              <a:uFillTx/>
              <a:latin typeface="Aharoni" panose="02010803020104030203" pitchFamily="2" charset="-79"/>
              <a:ea typeface="+mn-ea"/>
              <a:cs typeface="Aharoni" panose="02010803020104030203" pitchFamily="2" charset="-79"/>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IE" altLang="en-US" sz="2400" b="0" i="0" u="none" strike="noStrike" kern="1200" cap="none" spc="0" normalizeH="0" baseline="0" noProof="0" dirty="0">
              <a:ln>
                <a:noFill/>
              </a:ln>
              <a:solidFill>
                <a:prstClr val="black"/>
              </a:solidFill>
              <a:effectLst/>
              <a:uLnTx/>
              <a:uFillTx/>
              <a:latin typeface="Aharoni" panose="02010803020104030203" pitchFamily="2" charset="-79"/>
              <a:ea typeface="+mn-ea"/>
              <a:cs typeface="Aharoni" panose="02010803020104030203" pitchFamily="2" charset="-79"/>
            </a:endParaRPr>
          </a:p>
        </p:txBody>
      </p:sp>
      <p:pic>
        <p:nvPicPr>
          <p:cNvPr id="48132" name="Picture 2">
            <a:extLst>
              <a:ext uri="{FF2B5EF4-FFF2-40B4-BE49-F238E27FC236}">
                <a16:creationId xmlns:a16="http://schemas.microsoft.com/office/drawing/2014/main" id="{D626EC2D-60C4-5EC4-6212-836C422A1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42863"/>
            <a:ext cx="6248400" cy="608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39209"/>
    </mc:Choice>
    <mc:Fallback xmlns="">
      <p:transition spd="slow" advTm="39209"/>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93B99-7B8C-7F85-FD08-4FFB3787EE0F}"/>
            </a:ext>
          </a:extLst>
        </p:cNvPr>
        <p:cNvGrpSpPr/>
        <p:nvPr/>
      </p:nvGrpSpPr>
      <p:grpSpPr>
        <a:xfrm>
          <a:off x="0" y="0"/>
          <a:ext cx="0" cy="0"/>
          <a:chOff x="0" y="0"/>
          <a:chExt cx="0" cy="0"/>
        </a:xfrm>
      </p:grpSpPr>
      <p:sp>
        <p:nvSpPr>
          <p:cNvPr id="48130" name="Content Placeholder 2">
            <a:extLst>
              <a:ext uri="{FF2B5EF4-FFF2-40B4-BE49-F238E27FC236}">
                <a16:creationId xmlns:a16="http://schemas.microsoft.com/office/drawing/2014/main" id="{DBB6C88F-FECB-4B64-9137-352FB869CC7F}"/>
              </a:ext>
            </a:extLst>
          </p:cNvPr>
          <p:cNvSpPr>
            <a:spLocks noGrp="1"/>
          </p:cNvSpPr>
          <p:nvPr>
            <p:ph idx="1"/>
          </p:nvPr>
        </p:nvSpPr>
        <p:spPr>
          <a:xfrm>
            <a:off x="250825" y="304800"/>
            <a:ext cx="8505825" cy="6473825"/>
          </a:xfrm>
        </p:spPr>
        <p:txBody>
          <a:bodyPr/>
          <a:lstStyle/>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endParaRPr lang="en-IE" altLang="en-US" sz="2400" dirty="0">
              <a:ea typeface="ＭＳ Ｐゴシック" panose="020B0600070205080204" pitchFamily="34" charset="-128"/>
            </a:endParaRPr>
          </a:p>
          <a:p>
            <a:pPr marL="0" indent="0">
              <a:buFont typeface="Arial" panose="020B0604020202020204" pitchFamily="34" charset="0"/>
              <a:buNone/>
            </a:pPr>
            <a:r>
              <a:rPr lang="en-IE" altLang="en-US" sz="2400" dirty="0">
                <a:ea typeface="ＭＳ Ｐゴシック" panose="020B0600070205080204" pitchFamily="34" charset="-128"/>
              </a:rPr>
              <a:t>                                                              </a:t>
            </a:r>
          </a:p>
          <a:p>
            <a:pPr marL="0" indent="0">
              <a:buFont typeface="Arial" panose="020B0604020202020204" pitchFamily="34" charset="0"/>
              <a:buNone/>
            </a:pPr>
            <a:endParaRPr lang="en-IE" altLang="en-US" dirty="0">
              <a:ea typeface="ＭＳ Ｐゴシック" panose="020B0600070205080204" pitchFamily="34" charset="-128"/>
            </a:endParaRPr>
          </a:p>
        </p:txBody>
      </p:sp>
      <p:sp>
        <p:nvSpPr>
          <p:cNvPr id="40963" name="TextBox 2">
            <a:extLst>
              <a:ext uri="{FF2B5EF4-FFF2-40B4-BE49-F238E27FC236}">
                <a16:creationId xmlns:a16="http://schemas.microsoft.com/office/drawing/2014/main" id="{51E85C82-7921-109C-649E-329F2D44D1E0}"/>
              </a:ext>
            </a:extLst>
          </p:cNvPr>
          <p:cNvSpPr txBox="1">
            <a:spLocks noChangeArrowheads="1"/>
          </p:cNvSpPr>
          <p:nvPr/>
        </p:nvSpPr>
        <p:spPr bwMode="auto">
          <a:xfrm>
            <a:off x="250825" y="423402"/>
            <a:ext cx="4218252"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0" fontAlgn="base">
              <a:spcBef>
                <a:spcPct val="0"/>
              </a:spcBef>
              <a:spcAft>
                <a:spcPct val="0"/>
              </a:spcAft>
              <a:buClrTx/>
              <a:defRPr/>
            </a:pPr>
            <a:r>
              <a:rPr lang="en-IE" sz="2800" dirty="0"/>
              <a:t>Case study 19</a:t>
            </a:r>
          </a:p>
          <a:p>
            <a:pPr lvl="0" fontAlgn="base">
              <a:spcBef>
                <a:spcPct val="0"/>
              </a:spcBef>
              <a:spcAft>
                <a:spcPct val="0"/>
              </a:spcAft>
              <a:buClrTx/>
              <a:defRPr/>
            </a:pPr>
            <a:endParaRPr lang="en-IE" sz="2800" dirty="0"/>
          </a:p>
          <a:p>
            <a:pPr lvl="0" fontAlgn="base">
              <a:spcBef>
                <a:spcPct val="0"/>
              </a:spcBef>
              <a:spcAft>
                <a:spcPct val="0"/>
              </a:spcAft>
              <a:buClrTx/>
              <a:defRPr/>
            </a:pPr>
            <a:r>
              <a:rPr lang="en-IE" sz="2800" dirty="0"/>
              <a:t>Cambridge Analytica – </a:t>
            </a:r>
          </a:p>
          <a:p>
            <a:pPr lvl="0" fontAlgn="base">
              <a:spcBef>
                <a:spcPct val="0"/>
              </a:spcBef>
              <a:spcAft>
                <a:spcPct val="0"/>
              </a:spcAft>
              <a:buClrTx/>
              <a:defRPr/>
            </a:pPr>
            <a:endParaRPr lang="en-IE" sz="2800" dirty="0"/>
          </a:p>
          <a:p>
            <a:pPr lvl="0" fontAlgn="base">
              <a:spcBef>
                <a:spcPct val="0"/>
              </a:spcBef>
              <a:spcAft>
                <a:spcPct val="0"/>
              </a:spcAft>
              <a:buClrTx/>
              <a:defRPr/>
            </a:pPr>
            <a:r>
              <a:rPr lang="en-IE" sz="2800" dirty="0"/>
              <a:t>A Case Study by</a:t>
            </a:r>
          </a:p>
          <a:p>
            <a:pPr lvl="0" fontAlgn="base">
              <a:spcBef>
                <a:spcPct val="0"/>
              </a:spcBef>
              <a:spcAft>
                <a:spcPct val="0"/>
              </a:spcAft>
              <a:buClrTx/>
              <a:defRPr/>
            </a:pPr>
            <a:endParaRPr lang="en-IE" sz="2800" dirty="0"/>
          </a:p>
          <a:p>
            <a:pPr lvl="0" fontAlgn="base">
              <a:spcBef>
                <a:spcPct val="0"/>
              </a:spcBef>
              <a:spcAft>
                <a:spcPct val="0"/>
              </a:spcAft>
              <a:buClrTx/>
              <a:defRPr/>
            </a:pPr>
            <a:r>
              <a:rPr lang="en-IE" sz="2800" dirty="0"/>
              <a:t>Harshil </a:t>
            </a:r>
            <a:r>
              <a:rPr lang="en-IE" sz="2800" dirty="0" err="1"/>
              <a:t>Kanakia</a:t>
            </a:r>
            <a:r>
              <a:rPr lang="en-IE" sz="2800" dirty="0"/>
              <a:t>, Giridhar</a:t>
            </a:r>
          </a:p>
          <a:p>
            <a:pPr lvl="0" fontAlgn="base">
              <a:spcBef>
                <a:spcPct val="0"/>
              </a:spcBef>
              <a:spcAft>
                <a:spcPct val="0"/>
              </a:spcAft>
              <a:buClrTx/>
              <a:defRPr/>
            </a:pPr>
            <a:r>
              <a:rPr lang="en-IE" sz="2800" dirty="0"/>
              <a:t>Shenoy and </a:t>
            </a:r>
            <a:r>
              <a:rPr lang="en-IE" sz="2800" dirty="0" err="1"/>
              <a:t>Jimit</a:t>
            </a:r>
            <a:endParaRPr lang="en-IE" sz="2800" dirty="0"/>
          </a:p>
          <a:p>
            <a:pPr lvl="0" fontAlgn="base">
              <a:spcBef>
                <a:spcPct val="0"/>
              </a:spcBef>
              <a:spcAft>
                <a:spcPct val="0"/>
              </a:spcAft>
              <a:buClrTx/>
              <a:defRPr/>
            </a:pPr>
            <a:r>
              <a:rPr lang="en-IE" sz="2800" dirty="0"/>
              <a:t>Shah </a:t>
            </a:r>
            <a:endParaRPr kumimoji="0" lang="en-IE" altLang="en-US" sz="2400" b="0" i="0" u="none" strike="noStrike" kern="1200" cap="none" spc="0" normalizeH="0" baseline="0" noProof="0" dirty="0">
              <a:ln>
                <a:noFill/>
              </a:ln>
              <a:solidFill>
                <a:prstClr val="black"/>
              </a:solidFill>
              <a:effectLst/>
              <a:uLnTx/>
              <a:uFillTx/>
              <a:latin typeface="Aharoni" panose="02010803020104030203" pitchFamily="2" charset="-79"/>
              <a:ea typeface="+mn-ea"/>
              <a:cs typeface="Aharoni" panose="02010803020104030203" pitchFamily="2" charset="-79"/>
            </a:endParaRPr>
          </a:p>
        </p:txBody>
      </p:sp>
      <p:sp>
        <p:nvSpPr>
          <p:cNvPr id="2" name="AutoShape 2" descr="Cambridge Analytica - Wikipedia">
            <a:extLst>
              <a:ext uri="{FF2B5EF4-FFF2-40B4-BE49-F238E27FC236}">
                <a16:creationId xmlns:a16="http://schemas.microsoft.com/office/drawing/2014/main" id="{F10EA7D0-1892-91D4-D43C-7A796FD55E5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3" name="AutoShape 4" descr="Cambridge Analytica - Wikipedia">
            <a:extLst>
              <a:ext uri="{FF2B5EF4-FFF2-40B4-BE49-F238E27FC236}">
                <a16:creationId xmlns:a16="http://schemas.microsoft.com/office/drawing/2014/main" id="{3018675D-19B7-8497-A639-D596529FFE1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pic>
        <p:nvPicPr>
          <p:cNvPr id="4" name="Picture 3">
            <a:extLst>
              <a:ext uri="{FF2B5EF4-FFF2-40B4-BE49-F238E27FC236}">
                <a16:creationId xmlns:a16="http://schemas.microsoft.com/office/drawing/2014/main" id="{FBBD3BB7-192D-EE10-010B-C0790C0E3638}"/>
              </a:ext>
            </a:extLst>
          </p:cNvPr>
          <p:cNvPicPr>
            <a:picLocks noChangeAspect="1"/>
          </p:cNvPicPr>
          <p:nvPr/>
        </p:nvPicPr>
        <p:blipFill>
          <a:blip r:embed="rId2"/>
          <a:stretch>
            <a:fillRect/>
          </a:stretch>
        </p:blipFill>
        <p:spPr>
          <a:xfrm>
            <a:off x="5136193" y="1124367"/>
            <a:ext cx="3842829" cy="3711143"/>
          </a:xfrm>
          <a:prstGeom prst="rect">
            <a:avLst/>
          </a:prstGeom>
        </p:spPr>
      </p:pic>
      <p:sp>
        <p:nvSpPr>
          <p:cNvPr id="5" name="TextBox 4">
            <a:extLst>
              <a:ext uri="{FF2B5EF4-FFF2-40B4-BE49-F238E27FC236}">
                <a16:creationId xmlns:a16="http://schemas.microsoft.com/office/drawing/2014/main" id="{7324CEFA-A455-812F-C08F-9112A849AB1B}"/>
              </a:ext>
            </a:extLst>
          </p:cNvPr>
          <p:cNvSpPr txBox="1"/>
          <p:nvPr/>
        </p:nvSpPr>
        <p:spPr>
          <a:xfrm>
            <a:off x="304721" y="5315968"/>
            <a:ext cx="8328712" cy="1200329"/>
          </a:xfrm>
          <a:prstGeom prst="rect">
            <a:avLst/>
          </a:prstGeom>
          <a:noFill/>
          <a:ln>
            <a:solidFill>
              <a:schemeClr val="accent1"/>
            </a:solidFill>
          </a:ln>
        </p:spPr>
        <p:txBody>
          <a:bodyPr wrap="square" rtlCol="0">
            <a:spAutoFit/>
          </a:bodyPr>
          <a:lstStyle/>
          <a:p>
            <a:r>
              <a:rPr lang="en-IE" sz="2400" dirty="0">
                <a:latin typeface="+mn-lt"/>
              </a:rPr>
              <a:t>Facebook users’ data harvested, used to create an algorithm which by understanding the personality traits of individuals could be used as a tool to influence US Presidential Elections (2015)</a:t>
            </a:r>
          </a:p>
        </p:txBody>
      </p:sp>
    </p:spTree>
    <p:extLst>
      <p:ext uri="{BB962C8B-B14F-4D97-AF65-F5344CB8AC3E}">
        <p14:creationId xmlns:p14="http://schemas.microsoft.com/office/powerpoint/2010/main" val="730051223"/>
      </p:ext>
    </p:extLst>
  </p:cSld>
  <p:clrMapOvr>
    <a:masterClrMapping/>
  </p:clrMapOvr>
  <mc:AlternateContent xmlns:mc="http://schemas.openxmlformats.org/markup-compatibility/2006" xmlns:p14="http://schemas.microsoft.com/office/powerpoint/2010/main">
    <mc:Choice Requires="p14">
      <p:transition spd="slow" p14:dur="2000" advTm="49070"/>
    </mc:Choice>
    <mc:Fallback xmlns="">
      <p:transition spd="slow" advTm="4907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FFE7C-504B-2AD3-B012-BF0D012B4220}"/>
            </a:ext>
          </a:extLst>
        </p:cNvPr>
        <p:cNvGrpSpPr/>
        <p:nvPr/>
      </p:nvGrpSpPr>
      <p:grpSpPr>
        <a:xfrm>
          <a:off x="0" y="0"/>
          <a:ext cx="0" cy="0"/>
          <a:chOff x="0" y="0"/>
          <a:chExt cx="0" cy="0"/>
        </a:xfrm>
      </p:grpSpPr>
      <p:sp>
        <p:nvSpPr>
          <p:cNvPr id="7170" name="Title 1">
            <a:extLst>
              <a:ext uri="{FF2B5EF4-FFF2-40B4-BE49-F238E27FC236}">
                <a16:creationId xmlns:a16="http://schemas.microsoft.com/office/drawing/2014/main" id="{7F39EC54-BCBB-1391-B171-AC0F764F9A48}"/>
              </a:ext>
            </a:extLst>
          </p:cNvPr>
          <p:cNvSpPr>
            <a:spLocks noGrp="1"/>
          </p:cNvSpPr>
          <p:nvPr>
            <p:ph type="title"/>
          </p:nvPr>
        </p:nvSpPr>
        <p:spPr>
          <a:xfrm>
            <a:off x="628650" y="128588"/>
            <a:ext cx="7886700" cy="473075"/>
          </a:xfrm>
        </p:spPr>
        <p:txBody>
          <a:bodyPr rtlCol="0">
            <a:normAutofit fontScale="90000"/>
          </a:bodyPr>
          <a:lstStyle/>
          <a:p>
            <a:pPr algn="ctr" eaLnBrk="1" fontAlgn="auto" hangingPunct="1">
              <a:spcAft>
                <a:spcPts val="0"/>
              </a:spcAft>
              <a:defRPr/>
            </a:pPr>
            <a:r>
              <a:rPr lang="en-IE" altLang="en-US" sz="2800" b="1" dirty="0">
                <a:latin typeface="+mn-lt"/>
                <a:cs typeface="Aharoni" panose="02010803020104030203" pitchFamily="2" charset="-79"/>
              </a:rPr>
              <a:t>Ethics Component: Overview </a:t>
            </a:r>
          </a:p>
        </p:txBody>
      </p:sp>
      <p:sp>
        <p:nvSpPr>
          <p:cNvPr id="14339" name="Content Placeholder 2">
            <a:extLst>
              <a:ext uri="{FF2B5EF4-FFF2-40B4-BE49-F238E27FC236}">
                <a16:creationId xmlns:a16="http://schemas.microsoft.com/office/drawing/2014/main" id="{1E6E3204-3B6C-AA4A-55E9-980FD76BCCD5}"/>
              </a:ext>
            </a:extLst>
          </p:cNvPr>
          <p:cNvSpPr>
            <a:spLocks noGrp="1"/>
          </p:cNvSpPr>
          <p:nvPr>
            <p:ph idx="1"/>
          </p:nvPr>
        </p:nvSpPr>
        <p:spPr>
          <a:xfrm>
            <a:off x="250825" y="836613"/>
            <a:ext cx="8569325" cy="5656262"/>
          </a:xfrm>
        </p:spPr>
        <p:txBody>
          <a:bodyPr/>
          <a:lstStyle/>
          <a:p>
            <a:pPr marL="0" indent="0" algn="ctr" eaLnBrk="1" hangingPunct="1">
              <a:buFont typeface="Arial" panose="020B0604020202020204" pitchFamily="34" charset="0"/>
              <a:buNone/>
              <a:defRPr/>
            </a:pPr>
            <a:r>
              <a:rPr lang="en-IE" altLang="en-US" sz="2400" dirty="0"/>
              <a:t>Assessment</a:t>
            </a:r>
          </a:p>
          <a:p>
            <a:pPr eaLnBrk="1" hangingPunct="1">
              <a:defRPr/>
            </a:pPr>
            <a:r>
              <a:rPr lang="en-IE" altLang="en-US" sz="2400" dirty="0"/>
              <a:t>Online Ethics MCQ</a:t>
            </a:r>
          </a:p>
          <a:p>
            <a:pPr eaLnBrk="1" hangingPunct="1">
              <a:defRPr/>
            </a:pPr>
            <a:endParaRPr lang="en-IE" altLang="en-US" sz="2400" dirty="0"/>
          </a:p>
          <a:p>
            <a:pPr eaLnBrk="1" hangingPunct="1">
              <a:defRPr/>
            </a:pPr>
            <a:r>
              <a:rPr lang="en-IE" altLang="en-US" sz="2400" dirty="0"/>
              <a:t>25 questions</a:t>
            </a:r>
          </a:p>
          <a:p>
            <a:pPr eaLnBrk="1" hangingPunct="1">
              <a:defRPr/>
            </a:pPr>
            <a:endParaRPr lang="en-IE" altLang="en-US" sz="2400" dirty="0"/>
          </a:p>
          <a:p>
            <a:pPr eaLnBrk="1" hangingPunct="1">
              <a:defRPr/>
            </a:pPr>
            <a:r>
              <a:rPr lang="en-IE" altLang="en-US" sz="2400" dirty="0"/>
              <a:t>Worth 25 points</a:t>
            </a:r>
          </a:p>
          <a:p>
            <a:pPr eaLnBrk="1" hangingPunct="1">
              <a:defRPr/>
            </a:pPr>
            <a:endParaRPr lang="en-IE" altLang="en-US" sz="2400" dirty="0"/>
          </a:p>
          <a:p>
            <a:pPr eaLnBrk="1" hangingPunct="1">
              <a:defRPr/>
            </a:pPr>
            <a:r>
              <a:rPr lang="en-IE" altLang="en-US" sz="2400" dirty="0"/>
              <a:t>MCQ release date: 15/03/24</a:t>
            </a:r>
          </a:p>
          <a:p>
            <a:pPr marL="0" indent="0" eaLnBrk="1" hangingPunct="1">
              <a:buFont typeface="Arial" panose="020B0604020202020204" pitchFamily="34" charset="0"/>
              <a:buNone/>
              <a:defRPr/>
            </a:pPr>
            <a:endParaRPr lang="en-IE" altLang="en-US" sz="2400" dirty="0"/>
          </a:p>
          <a:p>
            <a:pPr eaLnBrk="1" hangingPunct="1">
              <a:defRPr/>
            </a:pPr>
            <a:r>
              <a:rPr lang="en-IE" altLang="en-US" sz="2400" dirty="0"/>
              <a:t>MCQ close date: 22/03/24</a:t>
            </a:r>
          </a:p>
          <a:p>
            <a:pPr eaLnBrk="1" hangingPunct="1">
              <a:defRPr/>
            </a:pPr>
            <a:endParaRPr lang="en-IE" altLang="en-US" sz="2400" dirty="0"/>
          </a:p>
          <a:p>
            <a:pPr eaLnBrk="1" hangingPunct="1">
              <a:defRPr/>
            </a:pPr>
            <a:r>
              <a:rPr lang="en-IE" altLang="en-US" sz="2400" dirty="0"/>
              <a:t>One attempt only. Not timed but once you start the MCQ you must finish it on that attempt</a:t>
            </a:r>
          </a:p>
          <a:p>
            <a:pPr marL="0" indent="0" eaLnBrk="1" hangingPunct="1">
              <a:buFont typeface="Arial" panose="020B0604020202020204" pitchFamily="34" charset="0"/>
              <a:buNone/>
              <a:defRPr/>
            </a:pPr>
            <a:endParaRPr lang="en-IE" altLang="en-US" sz="2400" dirty="0"/>
          </a:p>
          <a:p>
            <a:pPr marL="0" indent="0" eaLnBrk="1" hangingPunct="1">
              <a:buFont typeface="Arial" panose="020B0604020202020204" pitchFamily="34" charset="0"/>
              <a:buNone/>
              <a:defRPr/>
            </a:pPr>
            <a:endParaRPr lang="en-IE" altLang="en-US" sz="2400" dirty="0"/>
          </a:p>
        </p:txBody>
      </p:sp>
    </p:spTree>
    <p:extLst>
      <p:ext uri="{BB962C8B-B14F-4D97-AF65-F5344CB8AC3E}">
        <p14:creationId xmlns:p14="http://schemas.microsoft.com/office/powerpoint/2010/main" val="2013989344"/>
      </p:ext>
    </p:extLst>
  </p:cSld>
  <p:clrMapOvr>
    <a:masterClrMapping/>
  </p:clrMapOvr>
  <p:transition spd="slow" advTm="59722"/>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B2103-FD03-5710-AF74-86014FE06470}"/>
            </a:ext>
          </a:extLst>
        </p:cNvPr>
        <p:cNvGrpSpPr/>
        <p:nvPr/>
      </p:nvGrpSpPr>
      <p:grpSpPr>
        <a:xfrm>
          <a:off x="0" y="0"/>
          <a:ext cx="0" cy="0"/>
          <a:chOff x="0" y="0"/>
          <a:chExt cx="0" cy="0"/>
        </a:xfrm>
      </p:grpSpPr>
      <p:sp>
        <p:nvSpPr>
          <p:cNvPr id="11267" name="Rectangle 3">
            <a:extLst>
              <a:ext uri="{FF2B5EF4-FFF2-40B4-BE49-F238E27FC236}">
                <a16:creationId xmlns:a16="http://schemas.microsoft.com/office/drawing/2014/main" id="{4532A2B0-84AB-8FFC-F071-CC9279E7FB6E}"/>
              </a:ext>
            </a:extLst>
          </p:cNvPr>
          <p:cNvSpPr>
            <a:spLocks noGrp="1"/>
          </p:cNvSpPr>
          <p:nvPr>
            <p:ph idx="1"/>
          </p:nvPr>
        </p:nvSpPr>
        <p:spPr>
          <a:xfrm>
            <a:off x="395288" y="1022350"/>
            <a:ext cx="8391525" cy="5473700"/>
          </a:xfrm>
        </p:spPr>
        <p:txBody>
          <a:bodyPr/>
          <a:lstStyle/>
          <a:p>
            <a:pPr marL="0" indent="0">
              <a:buFont typeface="Arial" panose="020B0604020202020204" pitchFamily="34" charset="0"/>
              <a:buNone/>
            </a:pPr>
            <a:endParaRPr lang="en-GB" altLang="en-US" sz="1800" dirty="0">
              <a:cs typeface="Times New Roman" panose="02020603050405020304" pitchFamily="18" charset="0"/>
            </a:endParaRPr>
          </a:p>
          <a:p>
            <a:pPr marL="0" indent="0" eaLnBrk="1" hangingPunct="1">
              <a:buFont typeface="Arial" panose="020B0604020202020204" pitchFamily="34" charset="0"/>
              <a:buNone/>
            </a:pPr>
            <a:endParaRPr lang="en-GB" altLang="en-US" sz="2400" dirty="0">
              <a:latin typeface="Times New Roman" panose="02020603050405020304" pitchFamily="18" charset="0"/>
              <a:cs typeface="Times New Roman" panose="02020603050405020304" pitchFamily="18" charset="0"/>
            </a:endParaRPr>
          </a:p>
          <a:p>
            <a:pPr marL="0" indent="0" eaLnBrk="1" hangingPunct="1">
              <a:buFont typeface="Arial" panose="020B0604020202020204" pitchFamily="34" charset="0"/>
              <a:buNone/>
            </a:pPr>
            <a:r>
              <a:rPr lang="en-GB" altLang="en-US" sz="2400" dirty="0">
                <a:latin typeface="Times New Roman" panose="02020603050405020304" pitchFamily="18" charset="0"/>
                <a:cs typeface="Times New Roman" panose="02020603050405020304" pitchFamily="18" charset="0"/>
              </a:rPr>
              <a:t> </a:t>
            </a:r>
          </a:p>
          <a:p>
            <a:pPr marL="0" indent="0" eaLnBrk="1" hangingPunct="1">
              <a:buFont typeface="Arial" panose="020B0604020202020204" pitchFamily="34" charset="0"/>
              <a:buNone/>
            </a:pPr>
            <a:endParaRPr lang="en-GB" altLang="en-US" sz="2400" dirty="0">
              <a:latin typeface="Times New Roman" panose="02020603050405020304" pitchFamily="18" charset="0"/>
              <a:cs typeface="Times New Roman" panose="02020603050405020304" pitchFamily="18" charset="0"/>
            </a:endParaRPr>
          </a:p>
        </p:txBody>
      </p:sp>
      <p:pic>
        <p:nvPicPr>
          <p:cNvPr id="2050" name="Picture 2" descr="Engineers Ireland publishes 2022 Salary Survey - Engineers Ireland">
            <a:extLst>
              <a:ext uri="{FF2B5EF4-FFF2-40B4-BE49-F238E27FC236}">
                <a16:creationId xmlns:a16="http://schemas.microsoft.com/office/drawing/2014/main" id="{5DAC3D2E-B39B-0092-87AA-C874D1771F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6072" y="161402"/>
            <a:ext cx="2809955" cy="15822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99254B0-F121-F747-1B27-4D72C5947C9A}"/>
              </a:ext>
            </a:extLst>
          </p:cNvPr>
          <p:cNvSpPr txBox="1"/>
          <p:nvPr/>
        </p:nvSpPr>
        <p:spPr>
          <a:xfrm>
            <a:off x="395288" y="1864912"/>
            <a:ext cx="8633235" cy="1384995"/>
          </a:xfrm>
          <a:prstGeom prst="rect">
            <a:avLst/>
          </a:prstGeom>
          <a:noFill/>
          <a:ln>
            <a:solidFill>
              <a:schemeClr val="accent1"/>
            </a:solidFill>
          </a:ln>
        </p:spPr>
        <p:txBody>
          <a:bodyPr wrap="square" rtlCol="0">
            <a:spAutoFit/>
          </a:bodyPr>
          <a:lstStyle/>
          <a:p>
            <a:r>
              <a:rPr lang="en-IE" sz="2800" dirty="0">
                <a:latin typeface="+mn-lt"/>
              </a:rPr>
              <a:t>The Code of Ethics (2023)</a:t>
            </a:r>
          </a:p>
          <a:p>
            <a:pPr marL="457200" indent="-457200">
              <a:buFont typeface="Arial" panose="020B0604020202020204" pitchFamily="34" charset="0"/>
              <a:buChar char="•"/>
            </a:pPr>
            <a:r>
              <a:rPr lang="en-IE" sz="2800" dirty="0">
                <a:latin typeface="+mn-lt"/>
              </a:rPr>
              <a:t>Guide on sustainability and ethics (WK10)</a:t>
            </a:r>
          </a:p>
          <a:p>
            <a:pPr marL="457200" indent="-457200">
              <a:buFont typeface="Arial" panose="020B0604020202020204" pitchFamily="34" charset="0"/>
              <a:buChar char="•"/>
            </a:pPr>
            <a:r>
              <a:rPr lang="en-IE" sz="2800" dirty="0">
                <a:latin typeface="+mn-lt"/>
              </a:rPr>
              <a:t>Guide notes to the interpretation of the code (WK08)</a:t>
            </a:r>
          </a:p>
        </p:txBody>
      </p:sp>
      <p:sp>
        <p:nvSpPr>
          <p:cNvPr id="2" name="TextBox 1">
            <a:extLst>
              <a:ext uri="{FF2B5EF4-FFF2-40B4-BE49-F238E27FC236}">
                <a16:creationId xmlns:a16="http://schemas.microsoft.com/office/drawing/2014/main" id="{2235D602-D7C5-5FA9-C6DD-6ADC665657DB}"/>
              </a:ext>
            </a:extLst>
          </p:cNvPr>
          <p:cNvSpPr txBox="1"/>
          <p:nvPr/>
        </p:nvSpPr>
        <p:spPr>
          <a:xfrm>
            <a:off x="357187" y="3608094"/>
            <a:ext cx="8448300" cy="2677656"/>
          </a:xfrm>
          <a:prstGeom prst="rect">
            <a:avLst/>
          </a:prstGeom>
          <a:noFill/>
        </p:spPr>
        <p:txBody>
          <a:bodyPr wrap="square" rtlCol="0">
            <a:spAutoFit/>
          </a:bodyPr>
          <a:lstStyle/>
          <a:p>
            <a:r>
              <a:rPr lang="en-IE" sz="2400" dirty="0">
                <a:latin typeface="+mn-lt"/>
              </a:rPr>
              <a:t>‘Climate breakdown and biodiversity collapse are the most serious issues of our time, and transformational action is required to achieve meaningful outcomes. The planet has ecological limits and a finite biocapacity, a paradigm shift is required to realign humanity’s ecological footprint within this capacity. Indeed, with our existing technologies and fossil fuel dependence, we will fail to achieve our existing commitments.’ EI GSE </a:t>
            </a:r>
          </a:p>
        </p:txBody>
      </p:sp>
    </p:spTree>
    <p:extLst>
      <p:ext uri="{BB962C8B-B14F-4D97-AF65-F5344CB8AC3E}">
        <p14:creationId xmlns:p14="http://schemas.microsoft.com/office/powerpoint/2010/main" val="234984691"/>
      </p:ext>
    </p:extLst>
  </p:cSld>
  <p:clrMapOvr>
    <a:masterClrMapping/>
  </p:clrMapOvr>
  <mc:AlternateContent xmlns:mc="http://schemas.openxmlformats.org/markup-compatibility/2006" xmlns:p14="http://schemas.microsoft.com/office/powerpoint/2010/main">
    <mc:Choice Requires="p14">
      <p:transition spd="slow" p14:dur="2000" advTm="63774"/>
    </mc:Choice>
    <mc:Fallback xmlns="">
      <p:transition spd="slow" advTm="6377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a:extLst>
              <a:ext uri="{FF2B5EF4-FFF2-40B4-BE49-F238E27FC236}">
                <a16:creationId xmlns:a16="http://schemas.microsoft.com/office/drawing/2014/main" id="{49E5A0DF-8EC3-C61D-A098-AC7DAAD7379B}"/>
              </a:ext>
            </a:extLst>
          </p:cNvPr>
          <p:cNvSpPr>
            <a:spLocks noGrp="1"/>
          </p:cNvSpPr>
          <p:nvPr>
            <p:ph idx="1"/>
          </p:nvPr>
        </p:nvSpPr>
        <p:spPr>
          <a:xfrm>
            <a:off x="205483" y="195209"/>
            <a:ext cx="8743307" cy="6434191"/>
          </a:xfrm>
        </p:spPr>
        <p:txBody>
          <a:bodyPr/>
          <a:lstStyle/>
          <a:p>
            <a:pPr marL="0" indent="0">
              <a:buFont typeface="Arial" panose="020B0604020202020204" pitchFamily="34" charset="0"/>
              <a:buNone/>
            </a:pPr>
            <a:endParaRPr lang="en-GB" altLang="en-US" sz="2400" dirty="0">
              <a:latin typeface="Times New Roman" panose="02020603050405020304" pitchFamily="18" charset="0"/>
              <a:cs typeface="Times New Roman" panose="02020603050405020304" pitchFamily="18" charset="0"/>
            </a:endParaRPr>
          </a:p>
          <a:p>
            <a:pPr marL="0" indent="0" eaLnBrk="1" hangingPunct="1">
              <a:buFont typeface="Arial" panose="020B0604020202020204" pitchFamily="34" charset="0"/>
              <a:buNone/>
            </a:pPr>
            <a:r>
              <a:rPr lang="en-GB" altLang="en-US" sz="2400" dirty="0">
                <a:latin typeface="Times New Roman" panose="02020603050405020304" pitchFamily="18" charset="0"/>
                <a:cs typeface="Times New Roman" panose="02020603050405020304" pitchFamily="18" charset="0"/>
              </a:rPr>
              <a:t> </a:t>
            </a:r>
          </a:p>
          <a:p>
            <a:pPr marL="0" indent="0" eaLnBrk="1" hangingPunct="1">
              <a:buFont typeface="Arial" panose="020B0604020202020204" pitchFamily="34" charset="0"/>
              <a:buNone/>
            </a:pPr>
            <a:endParaRPr lang="en-GB" alt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2E89FC1-8DBE-51DC-06C7-B86266B232AD}"/>
              </a:ext>
            </a:extLst>
          </p:cNvPr>
          <p:cNvPicPr>
            <a:picLocks noChangeAspect="1"/>
          </p:cNvPicPr>
          <p:nvPr/>
        </p:nvPicPr>
        <p:blipFill rotWithShape="1">
          <a:blip r:embed="rId2"/>
          <a:srcRect l="33708" t="24682" r="10786" b="11797"/>
          <a:stretch/>
        </p:blipFill>
        <p:spPr>
          <a:xfrm>
            <a:off x="99075" y="400692"/>
            <a:ext cx="8945849" cy="57586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124"/>
    </mc:Choice>
    <mc:Fallback xmlns="">
      <p:transition spd="slow" advTm="5012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94648-6C1E-1BAF-6AC8-C7F5027C5C1D}"/>
            </a:ext>
          </a:extLst>
        </p:cNvPr>
        <p:cNvGrpSpPr/>
        <p:nvPr/>
      </p:nvGrpSpPr>
      <p:grpSpPr>
        <a:xfrm>
          <a:off x="0" y="0"/>
          <a:ext cx="0" cy="0"/>
          <a:chOff x="0" y="0"/>
          <a:chExt cx="0" cy="0"/>
        </a:xfrm>
      </p:grpSpPr>
      <p:sp>
        <p:nvSpPr>
          <p:cNvPr id="12291" name="Rectangle 3">
            <a:extLst>
              <a:ext uri="{FF2B5EF4-FFF2-40B4-BE49-F238E27FC236}">
                <a16:creationId xmlns:a16="http://schemas.microsoft.com/office/drawing/2014/main" id="{78A655F0-E3B0-A420-78EF-690894FCF9F8}"/>
              </a:ext>
            </a:extLst>
          </p:cNvPr>
          <p:cNvSpPr>
            <a:spLocks noGrp="1"/>
          </p:cNvSpPr>
          <p:nvPr>
            <p:ph idx="1"/>
          </p:nvPr>
        </p:nvSpPr>
        <p:spPr>
          <a:xfrm>
            <a:off x="205483" y="195209"/>
            <a:ext cx="8743307" cy="6434191"/>
          </a:xfrm>
        </p:spPr>
        <p:txBody>
          <a:bodyPr/>
          <a:lstStyle/>
          <a:p>
            <a:pPr marL="0" indent="0">
              <a:buFont typeface="Arial" panose="020B0604020202020204" pitchFamily="34" charset="0"/>
              <a:buNone/>
            </a:pPr>
            <a:endParaRPr lang="en-GB" altLang="en-US" sz="2400" dirty="0">
              <a:latin typeface="Times New Roman" panose="02020603050405020304" pitchFamily="18" charset="0"/>
              <a:cs typeface="Times New Roman" panose="02020603050405020304" pitchFamily="18" charset="0"/>
            </a:endParaRPr>
          </a:p>
          <a:p>
            <a:pPr marL="0" indent="0" eaLnBrk="1" hangingPunct="1">
              <a:buFont typeface="Arial" panose="020B0604020202020204" pitchFamily="34" charset="0"/>
              <a:buNone/>
            </a:pPr>
            <a:r>
              <a:rPr lang="en-GB" altLang="en-US" sz="2400" dirty="0">
                <a:latin typeface="Times New Roman" panose="02020603050405020304" pitchFamily="18" charset="0"/>
                <a:cs typeface="Times New Roman" panose="02020603050405020304" pitchFamily="18" charset="0"/>
              </a:rPr>
              <a:t> </a:t>
            </a:r>
          </a:p>
          <a:p>
            <a:pPr marL="0" indent="0" eaLnBrk="1" hangingPunct="1">
              <a:buFont typeface="Arial" panose="020B0604020202020204" pitchFamily="34" charset="0"/>
              <a:buNone/>
            </a:pPr>
            <a:endParaRPr lang="en-GB" alt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78AD6F5-482C-A1C1-23D8-CD8E8DA16FCE}"/>
              </a:ext>
            </a:extLst>
          </p:cNvPr>
          <p:cNvPicPr>
            <a:picLocks noChangeAspect="1"/>
          </p:cNvPicPr>
          <p:nvPr/>
        </p:nvPicPr>
        <p:blipFill rotWithShape="1">
          <a:blip r:embed="rId2"/>
          <a:srcRect l="33708" t="63232" r="10786" b="22199"/>
          <a:stretch/>
        </p:blipFill>
        <p:spPr>
          <a:xfrm>
            <a:off x="250328" y="410967"/>
            <a:ext cx="8698462" cy="1284269"/>
          </a:xfrm>
          <a:prstGeom prst="rect">
            <a:avLst/>
          </a:prstGeom>
        </p:spPr>
      </p:pic>
      <p:sp>
        <p:nvSpPr>
          <p:cNvPr id="4" name="TextBox 1">
            <a:extLst>
              <a:ext uri="{FF2B5EF4-FFF2-40B4-BE49-F238E27FC236}">
                <a16:creationId xmlns:a16="http://schemas.microsoft.com/office/drawing/2014/main" id="{C160C8F6-D6DD-4405-C49B-900BDD517EFF}"/>
              </a:ext>
            </a:extLst>
          </p:cNvPr>
          <p:cNvSpPr txBox="1">
            <a:spLocks noChangeArrowheads="1"/>
          </p:cNvSpPr>
          <p:nvPr/>
        </p:nvSpPr>
        <p:spPr bwMode="auto">
          <a:xfrm>
            <a:off x="474403" y="2359332"/>
            <a:ext cx="8195194" cy="3785652"/>
          </a:xfrm>
          <a:prstGeom prst="rect">
            <a:avLst/>
          </a:prstGeom>
          <a:solidFill>
            <a:schemeClr val="bg1"/>
          </a:solidFill>
          <a:ln>
            <a:solidFill>
              <a:schemeClr val="tx1"/>
            </a:solidFill>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defRPr/>
            </a:pPr>
            <a:r>
              <a:rPr kumimoji="0" lang="en-IE" altLang="en-US" sz="2400" b="1" i="0" u="none" strike="noStrike" kern="1200" cap="none" spc="0" normalizeH="0" baseline="0" noProof="0" dirty="0">
                <a:ln>
                  <a:noFill/>
                </a:ln>
                <a:solidFill>
                  <a:prstClr val="black"/>
                </a:solidFill>
                <a:effectLst/>
                <a:uLnTx/>
                <a:uFillTx/>
                <a:latin typeface="+mn-lt"/>
                <a:ea typeface="+mn-ea"/>
                <a:cs typeface="+mn-cs"/>
              </a:rPr>
              <a:t>Sustainable Development</a:t>
            </a:r>
            <a:r>
              <a:rPr kumimoji="0" lang="en-IE" altLang="en-US" sz="2400" b="0" i="0" u="none" strike="noStrike" kern="1200" cap="none" spc="0" normalizeH="0" baseline="0" noProof="0" dirty="0">
                <a:ln>
                  <a:noFill/>
                </a:ln>
                <a:solidFill>
                  <a:prstClr val="black"/>
                </a:solidFill>
                <a:effectLst/>
                <a:uLnTx/>
                <a:uFillTx/>
                <a:latin typeface="+mn-lt"/>
                <a:ea typeface="+mn-ea"/>
                <a:cs typeface="+mn-cs"/>
              </a:rPr>
              <a:t>: “development that meets the needs of the present without compromising the ability of future generations to meet their own needs” </a:t>
            </a:r>
            <a:r>
              <a:rPr kumimoji="0" lang="en-IE" altLang="en-US" sz="2400" b="0" i="0" u="none" strike="noStrike" kern="1200" cap="none" spc="0" normalizeH="0" baseline="0" noProof="0" dirty="0" err="1">
                <a:ln>
                  <a:noFill/>
                </a:ln>
                <a:solidFill>
                  <a:prstClr val="black"/>
                </a:solidFill>
                <a:effectLst/>
                <a:uLnTx/>
                <a:uFillTx/>
                <a:latin typeface="+mn-lt"/>
                <a:ea typeface="+mn-ea"/>
                <a:cs typeface="+mn-cs"/>
              </a:rPr>
              <a:t>Brundland</a:t>
            </a:r>
            <a:r>
              <a:rPr kumimoji="0" lang="en-IE" altLang="en-US" sz="2400" b="0" i="0" u="none" strike="noStrike" kern="1200" cap="none" spc="0" normalizeH="0" baseline="0" noProof="0" dirty="0">
                <a:ln>
                  <a:noFill/>
                </a:ln>
                <a:solidFill>
                  <a:prstClr val="black"/>
                </a:solidFill>
                <a:effectLst/>
                <a:uLnTx/>
                <a:uFillTx/>
                <a:latin typeface="+mn-lt"/>
                <a:ea typeface="+mn-ea"/>
                <a:cs typeface="+mn-cs"/>
              </a:rPr>
              <a:t> Report (1987)</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IE" altLang="en-US" sz="2400" kern="1200" dirty="0">
              <a:solidFill>
                <a:prstClr val="black"/>
              </a:solidFill>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IE" altLang="en-US" sz="2400" kern="1200" dirty="0">
              <a:solidFill>
                <a:prstClr val="black"/>
              </a:solidFill>
              <a:latin typeface="+mn-lt"/>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defRPr/>
            </a:pPr>
            <a:r>
              <a:rPr kumimoji="0" lang="en-IE" altLang="en-US" sz="2400" b="0" i="0" u="none" strike="noStrike" kern="1200" cap="none" spc="0" normalizeH="0" baseline="0" noProof="0" dirty="0">
                <a:ln>
                  <a:noFill/>
                </a:ln>
                <a:solidFill>
                  <a:prstClr val="black"/>
                </a:solidFill>
                <a:effectLst/>
                <a:uLnTx/>
                <a:uFillTx/>
                <a:latin typeface="+mn-lt"/>
                <a:ea typeface="+mn-ea"/>
                <a:cs typeface="+mn-cs"/>
              </a:rPr>
              <a:t>Intergenerational equity – </a:t>
            </a:r>
            <a:r>
              <a:rPr kumimoji="0" lang="en-IE" altLang="en-US" sz="2400" b="1" i="0" u="none" strike="noStrike" kern="1200" cap="none" spc="0" normalizeH="0" baseline="0" noProof="0" dirty="0">
                <a:ln>
                  <a:noFill/>
                </a:ln>
                <a:solidFill>
                  <a:prstClr val="black"/>
                </a:solidFill>
                <a:effectLst/>
                <a:uLnTx/>
                <a:uFillTx/>
                <a:latin typeface="+mn-lt"/>
                <a:ea typeface="+mn-ea"/>
                <a:cs typeface="+mn-cs"/>
              </a:rPr>
              <a:t>‘duties’ </a:t>
            </a:r>
            <a:r>
              <a:rPr kumimoji="0" lang="en-IE" altLang="en-US" sz="2400" b="0" i="0" u="none" strike="noStrike" kern="1200" cap="none" spc="0" normalizeH="0" baseline="0" noProof="0" dirty="0">
                <a:ln>
                  <a:noFill/>
                </a:ln>
                <a:solidFill>
                  <a:prstClr val="black"/>
                </a:solidFill>
                <a:effectLst/>
                <a:uLnTx/>
                <a:uFillTx/>
                <a:latin typeface="+mn-lt"/>
                <a:ea typeface="+mn-ea"/>
                <a:cs typeface="+mn-cs"/>
              </a:rPr>
              <a:t>that current generations have to future generations</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IE" altLang="en-US" sz="2400" kern="1200" dirty="0">
              <a:solidFill>
                <a:prstClr val="black"/>
              </a:solidFill>
              <a:latin typeface="+mn-lt"/>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defRPr/>
            </a:pPr>
            <a:r>
              <a:rPr lang="en-IE" altLang="en-US" sz="2400" kern="1200" dirty="0">
                <a:solidFill>
                  <a:prstClr val="black"/>
                </a:solidFill>
                <a:latin typeface="+mn-lt"/>
                <a:ea typeface="+mn-ea"/>
                <a:cs typeface="+mn-cs"/>
              </a:rPr>
              <a:t>Foster environmental Awareness</a:t>
            </a:r>
            <a:endParaRPr kumimoji="0" lang="en-IE" altLang="en-US" sz="24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895823396"/>
      </p:ext>
    </p:extLst>
  </p:cSld>
  <p:clrMapOvr>
    <a:masterClrMapping/>
  </p:clrMapOvr>
  <mc:AlternateContent xmlns:mc="http://schemas.openxmlformats.org/markup-compatibility/2006" xmlns:p14="http://schemas.microsoft.com/office/powerpoint/2010/main">
    <mc:Choice Requires="p14">
      <p:transition spd="slow" p14:dur="2000" advTm="77078"/>
    </mc:Choice>
    <mc:Fallback xmlns="">
      <p:transition spd="slow" advTm="7707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AA11D1-F3AF-49D3-AF6D-77A66302B563}"/>
              </a:ext>
            </a:extLst>
          </p:cNvPr>
          <p:cNvSpPr>
            <a:spLocks noGrp="1"/>
          </p:cNvSpPr>
          <p:nvPr>
            <p:ph idx="1"/>
          </p:nvPr>
        </p:nvSpPr>
        <p:spPr>
          <a:xfrm>
            <a:off x="256854" y="267128"/>
            <a:ext cx="8658546" cy="6362272"/>
          </a:xfrm>
        </p:spPr>
        <p:txBody>
          <a:bodyPr rtlCol="0">
            <a:normAutofit/>
          </a:bodyPr>
          <a:lstStyle/>
          <a:p>
            <a:pPr marL="457200" indent="-457200" algn="ctr" eaLnBrk="1" fontAlgn="auto" hangingPunct="1">
              <a:spcAft>
                <a:spcPts val="0"/>
              </a:spcAft>
              <a:buFont typeface="Arial" panose="020B0604020202020204" pitchFamily="34" charset="0"/>
              <a:buNone/>
              <a:defRPr/>
            </a:pPr>
            <a:r>
              <a:rPr lang="en-IE" sz="2400" b="1" dirty="0">
                <a:cs typeface="Times New Roman" panose="02020603050405020304" pitchFamily="18" charset="0"/>
              </a:rPr>
              <a:t>Questions for you:</a:t>
            </a:r>
          </a:p>
          <a:p>
            <a:pPr eaLnBrk="1" fontAlgn="auto" hangingPunct="1">
              <a:spcAft>
                <a:spcPts val="0"/>
              </a:spcAft>
              <a:defRPr/>
            </a:pPr>
            <a:r>
              <a:rPr lang="en-IE" sz="2400" dirty="0">
                <a:cs typeface="Times New Roman" panose="02020603050405020304" pitchFamily="18" charset="0"/>
              </a:rPr>
              <a:t> Why do you think engineers should care about the environment?</a:t>
            </a:r>
          </a:p>
          <a:p>
            <a:pPr marL="0" indent="0" eaLnBrk="1" fontAlgn="auto" hangingPunct="1">
              <a:spcAft>
                <a:spcPts val="0"/>
              </a:spcAft>
              <a:buFont typeface="Arial" panose="020B0604020202020204" pitchFamily="34" charset="0"/>
              <a:buNone/>
              <a:defRPr/>
            </a:pPr>
            <a:endParaRPr lang="en-IE" sz="2400" dirty="0">
              <a:cs typeface="Times New Roman" panose="02020603050405020304" pitchFamily="18" charset="0"/>
            </a:endParaRPr>
          </a:p>
          <a:p>
            <a:pPr eaLnBrk="1" fontAlgn="auto" hangingPunct="1">
              <a:spcAft>
                <a:spcPts val="0"/>
              </a:spcAft>
              <a:defRPr/>
            </a:pPr>
            <a:r>
              <a:rPr lang="en-IE" sz="2400" dirty="0">
                <a:cs typeface="Times New Roman" panose="02020603050405020304" pitchFamily="18" charset="0"/>
              </a:rPr>
              <a:t> How do you view the relationship between the environment and</a:t>
            </a:r>
          </a:p>
          <a:p>
            <a:pPr marL="457200" indent="-457200" eaLnBrk="1" fontAlgn="auto" hangingPunct="1">
              <a:spcAft>
                <a:spcPts val="0"/>
              </a:spcAft>
              <a:buFont typeface="Arial" panose="020B0604020202020204" pitchFamily="34" charset="0"/>
              <a:buNone/>
              <a:defRPr/>
            </a:pPr>
            <a:r>
              <a:rPr lang="en-IE" sz="2400" dirty="0">
                <a:cs typeface="Times New Roman" panose="02020603050405020304" pitchFamily="18" charset="0"/>
              </a:rPr>
              <a:t>your work?</a:t>
            </a:r>
          </a:p>
          <a:p>
            <a:pPr marL="457200" indent="-457200" eaLnBrk="1" fontAlgn="auto" hangingPunct="1">
              <a:spcAft>
                <a:spcPts val="0"/>
              </a:spcAft>
              <a:buFont typeface="Arial" panose="020B0604020202020204" pitchFamily="34" charset="0"/>
              <a:buNone/>
              <a:defRPr/>
            </a:pPr>
            <a:endParaRPr lang="en-IE" sz="2400" dirty="0">
              <a:latin typeface="Times New Roman" panose="02020603050405020304" pitchFamily="18" charset="0"/>
              <a:cs typeface="Times New Roman" panose="02020603050405020304" pitchFamily="18" charset="0"/>
            </a:endParaRPr>
          </a:p>
          <a:p>
            <a:pPr marL="0" indent="0" algn="ctr"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457200" indent="-457200" algn="ctr" eaLnBrk="1" fontAlgn="auto" hangingPunct="1">
              <a:spcAft>
                <a:spcPts val="0"/>
              </a:spcAft>
              <a:buFont typeface="Arial" panose="020B0604020202020204" pitchFamily="34" charset="0"/>
              <a:buAutoNum type="arabicPeriod"/>
              <a:defRPr/>
            </a:pPr>
            <a:endParaRPr lang="en-GB" sz="2400" dirty="0">
              <a:latin typeface="Times New Roman" panose="02020603050405020304" pitchFamily="18" charset="0"/>
              <a:cs typeface="Times New Roman" panose="02020603050405020304" pitchFamily="18" charset="0"/>
            </a:endParaRPr>
          </a:p>
          <a:p>
            <a:pPr marL="457200" indent="-457200" algn="ctr" eaLnBrk="1" fontAlgn="auto" hangingPunct="1">
              <a:spcAft>
                <a:spcPts val="0"/>
              </a:spcAft>
              <a:buFont typeface="Arial" panose="020B0604020202020204" pitchFamily="34" charset="0"/>
              <a:buAutoNum type="arabicPeriod"/>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4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0" indent="0" eaLnBrk="1" fontAlgn="auto" hangingPunct="1">
              <a:spcAft>
                <a:spcPts val="0"/>
              </a:spcAft>
              <a:buFont typeface="Arial" panose="020B0604020202020204" pitchFamily="34" charset="0"/>
              <a:buNone/>
              <a:defRPr/>
            </a:pPr>
            <a:endParaRPr lang="en-GB" sz="2800" b="1" dirty="0">
              <a:latin typeface="Aharoni" panose="02010803020104030203" pitchFamily="2" charset="-79"/>
              <a:cs typeface="Aharoni" panose="02010803020104030203" pitchFamily="2" charset="-79"/>
            </a:endParaRPr>
          </a:p>
          <a:p>
            <a:pPr marL="571500" indent="-571500" eaLnBrk="1" fontAlgn="auto" hangingPunct="1">
              <a:spcAft>
                <a:spcPts val="0"/>
              </a:spcAft>
              <a:buFont typeface="Wingdings" panose="05000000000000000000" pitchFamily="2" charset="2"/>
              <a:buNone/>
              <a:defRPr/>
            </a:pPr>
            <a:endParaRPr lang="en-GB" sz="2400" b="1"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anose="020B0604020202020204" pitchFamily="34" charset="0"/>
              <a:buNone/>
              <a:defRPr/>
            </a:pPr>
            <a:endParaRPr lang="en-IE" sz="2400" dirty="0"/>
          </a:p>
        </p:txBody>
      </p:sp>
      <p:sp>
        <p:nvSpPr>
          <p:cNvPr id="4" name="TextBox 3">
            <a:extLst>
              <a:ext uri="{FF2B5EF4-FFF2-40B4-BE49-F238E27FC236}">
                <a16:creationId xmlns:a16="http://schemas.microsoft.com/office/drawing/2014/main" id="{8D4849CD-8559-470F-92CE-8CAA0B281EF1}"/>
              </a:ext>
            </a:extLst>
          </p:cNvPr>
          <p:cNvSpPr txBox="1"/>
          <p:nvPr/>
        </p:nvSpPr>
        <p:spPr>
          <a:xfrm>
            <a:off x="269698" y="2696209"/>
            <a:ext cx="8658545" cy="3785652"/>
          </a:xfrm>
          <a:prstGeom prst="rect">
            <a:avLst/>
          </a:prstGeom>
          <a:solidFill>
            <a:schemeClr val="accent3">
              <a:lumMod val="20000"/>
              <a:lumOff val="80000"/>
            </a:schemeClr>
          </a:solidFill>
          <a:ln>
            <a:solidFill>
              <a:schemeClr val="tx1"/>
            </a:solidFill>
          </a:ln>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defRPr/>
            </a:pPr>
            <a:r>
              <a:rPr kumimoji="0" lang="en-IE" sz="2400" b="0" i="0" u="none" strike="noStrike" kern="1200" cap="none" spc="0" normalizeH="0" baseline="0" noProof="0" dirty="0">
                <a:ln>
                  <a:noFill/>
                </a:ln>
                <a:solidFill>
                  <a:prstClr val="black"/>
                </a:solidFill>
                <a:effectLst/>
                <a:uLnTx/>
                <a:uFillTx/>
                <a:latin typeface="+mn-lt"/>
                <a:ea typeface="+mn-ea"/>
                <a:cs typeface="+mn-cs"/>
              </a:rPr>
              <a:t>Engineers clearly have responsibilities when ‘environmental</a:t>
            </a:r>
          </a:p>
          <a:p>
            <a:pPr marR="0" lvl="0" algn="l" defTabSz="914400" rtl="0" eaLnBrk="0" fontAlgn="base" latinLnBrk="0" hangingPunct="0">
              <a:lnSpc>
                <a:spcPct val="100000"/>
              </a:lnSpc>
              <a:spcBef>
                <a:spcPct val="0"/>
              </a:spcBef>
              <a:spcAft>
                <a:spcPct val="0"/>
              </a:spcAft>
              <a:buClrTx/>
              <a:buSzTx/>
              <a:tabLst/>
              <a:defRPr/>
            </a:pPr>
            <a:r>
              <a:rPr kumimoji="0" lang="en-IE" sz="2400" b="0" i="0" u="none" strike="noStrike" kern="1200" cap="none" spc="0" normalizeH="0" baseline="0" noProof="0" dirty="0">
                <a:ln>
                  <a:noFill/>
                </a:ln>
                <a:solidFill>
                  <a:prstClr val="black"/>
                </a:solidFill>
                <a:effectLst/>
                <a:uLnTx/>
                <a:uFillTx/>
                <a:latin typeface="+mn-lt"/>
                <a:ea typeface="+mn-ea"/>
                <a:cs typeface="+mn-cs"/>
              </a:rPr>
              <a:t>issues’ have an undisputed impact on human health and safety (ex. pollution that affects human health) but to what extent should concerns for non-human nature matter?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mn-lt"/>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defRPr/>
            </a:pPr>
            <a:r>
              <a:rPr kumimoji="0" lang="en-IE" sz="2400" b="0" i="0" u="none" strike="noStrike" kern="1200" cap="none" spc="0" normalizeH="0" baseline="0" noProof="0" dirty="0">
                <a:ln>
                  <a:noFill/>
                </a:ln>
                <a:solidFill>
                  <a:prstClr val="black"/>
                </a:solidFill>
                <a:effectLst/>
                <a:uLnTx/>
                <a:uFillTx/>
                <a:latin typeface="+mn-lt"/>
                <a:ea typeface="+mn-ea"/>
                <a:cs typeface="+mn-cs"/>
              </a:rPr>
              <a:t>If nature matters (independently of human interests), why should it matter? </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IE" sz="2400" kern="1200" dirty="0">
              <a:solidFill>
                <a:prstClr val="black"/>
              </a:solidFill>
              <a:latin typeface="+mn-lt"/>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defRPr/>
            </a:pPr>
            <a:r>
              <a:rPr kumimoji="0" lang="en-IE" sz="2400" b="0" i="0" u="none" strike="noStrike" kern="1200" cap="none" spc="0" normalizeH="0" baseline="0" noProof="0" dirty="0">
                <a:ln>
                  <a:noFill/>
                </a:ln>
                <a:solidFill>
                  <a:prstClr val="black"/>
                </a:solidFill>
                <a:effectLst/>
                <a:uLnTx/>
                <a:uFillTx/>
                <a:latin typeface="+mn-lt"/>
                <a:ea typeface="+mn-ea"/>
                <a:cs typeface="+mn-cs"/>
              </a:rPr>
              <a:t>Or is any argument </a:t>
            </a:r>
            <a:r>
              <a:rPr kumimoji="0" lang="en-IE" sz="2400" b="1" i="1" u="none" strike="noStrike" kern="1200" cap="none" spc="0" normalizeH="0" baseline="0" noProof="0" dirty="0">
                <a:ln>
                  <a:noFill/>
                </a:ln>
                <a:solidFill>
                  <a:prstClr val="black"/>
                </a:solidFill>
                <a:effectLst/>
                <a:uLnTx/>
                <a:uFillTx/>
                <a:latin typeface="+mn-lt"/>
                <a:ea typeface="+mn-ea"/>
                <a:cs typeface="+mn-cs"/>
              </a:rPr>
              <a:t>for</a:t>
            </a:r>
            <a:r>
              <a:rPr kumimoji="0" lang="en-IE" sz="2400" b="0" i="0" u="none" strike="noStrike" kern="1200" cap="none" spc="0" normalizeH="0" baseline="0" noProof="0" dirty="0">
                <a:ln>
                  <a:noFill/>
                </a:ln>
                <a:solidFill>
                  <a:prstClr val="black"/>
                </a:solidFill>
                <a:effectLst/>
                <a:uLnTx/>
                <a:uFillTx/>
                <a:latin typeface="+mn-lt"/>
                <a:ea typeface="+mn-ea"/>
                <a:cs typeface="+mn-cs"/>
              </a:rPr>
              <a:t> non-human nature always dependent upon us – indirect not direct impact?</a:t>
            </a:r>
          </a:p>
        </p:txBody>
      </p:sp>
    </p:spTree>
  </p:cSld>
  <p:clrMapOvr>
    <a:masterClrMapping/>
  </p:clrMapOvr>
  <mc:AlternateContent xmlns:mc="http://schemas.openxmlformats.org/markup-compatibility/2006" xmlns:p14="http://schemas.microsoft.com/office/powerpoint/2010/main">
    <mc:Choice Requires="p14">
      <p:transition spd="slow" p14:dur="2000" advTm="104591"/>
    </mc:Choice>
    <mc:Fallback xmlns="">
      <p:transition spd="slow" advTm="104591"/>
    </mc:Fallback>
  </mc:AlternateContent>
</p:sld>
</file>

<file path=ppt/theme/theme1.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Office Them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1243</TotalTime>
  <Words>4948</Words>
  <Application>Microsoft Office PowerPoint</Application>
  <PresentationFormat>On-screen Show (4:3)</PresentationFormat>
  <Paragraphs>1035</Paragraphs>
  <Slides>54</Slides>
  <Notes>29</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54</vt:i4>
      </vt:variant>
    </vt:vector>
  </HeadingPairs>
  <TitlesOfParts>
    <vt:vector size="71" baseType="lpstr">
      <vt:lpstr>Segoe UI Black</vt:lpstr>
      <vt:lpstr>Wingdings</vt:lpstr>
      <vt:lpstr>MS Sans Serif</vt:lpstr>
      <vt:lpstr>Proxima Nova</vt:lpstr>
      <vt:lpstr>Arial</vt:lpstr>
      <vt:lpstr>Tiempos</vt:lpstr>
      <vt:lpstr>ＭＳ Ｐゴシック</vt:lpstr>
      <vt:lpstr>Tahoma</vt:lpstr>
      <vt:lpstr>Calibri</vt:lpstr>
      <vt:lpstr>Times New Roman</vt:lpstr>
      <vt:lpstr>Aharoni</vt:lpstr>
      <vt:lpstr>Arial</vt:lpstr>
      <vt:lpstr>Source Sans Pro</vt:lpstr>
      <vt:lpstr>Calibri Light</vt:lpstr>
      <vt:lpstr>3_Office Theme</vt:lpstr>
      <vt:lpstr>Office Theme</vt:lpstr>
      <vt:lpstr>6_Office Theme</vt:lpstr>
      <vt:lpstr>PowerPoint Presentation</vt:lpstr>
      <vt:lpstr>Ethics Component: Overview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Ethics Component: Overview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Orla</dc:creator>
  <cp:lastModifiedBy>Richardson, Orla</cp:lastModifiedBy>
  <cp:revision>43</cp:revision>
  <dcterms:created xsi:type="dcterms:W3CDTF">2019-09-09T11:17:32Z</dcterms:created>
  <dcterms:modified xsi:type="dcterms:W3CDTF">2024-03-08T21:56:26Z</dcterms:modified>
</cp:coreProperties>
</file>